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drawings/drawing1.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iagrams/data1.xml" ContentType="application/vnd.openxmlformats-officedocument.drawingml.diagramData+xml"/>
  <Override PartName="/ppt/drawings/drawing2.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charts/chart2.xml" ContentType="application/vnd.openxmlformats-officedocument.drawingml.chart+xml"/>
  <Override PartName="/ppt/theme/theme3.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diagrams/layout1.xml" ContentType="application/vnd.openxmlformats-officedocument.drawingml.diagramLayout+xml"/>
  <Override PartName="/ppt/charts/chart12.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rts/colors2.xml" ContentType="application/vnd.ms-office.chartcolorstyle+xml"/>
  <Override PartName="/ppt/charts/colors4.xml" ContentType="application/vnd.ms-office.chartcolorstyle+xml"/>
  <Override PartName="/ppt/charts/style4.xml" ContentType="application/vnd.ms-office.chartstyle+xml"/>
  <Override PartName="/ppt/charts/style3.xml" ContentType="application/vnd.ms-office.chartstyle+xml"/>
  <Override PartName="/ppt/charts/colors3.xml" ContentType="application/vnd.ms-office.chartcolorstyle+xml"/>
  <Override PartName="/ppt/charts/style2.xml" ContentType="application/vnd.ms-office.chartstyle+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71" r:id="rId3"/>
    <p:sldId id="272" r:id="rId4"/>
    <p:sldId id="273" r:id="rId5"/>
    <p:sldId id="274" r:id="rId6"/>
    <p:sldId id="312" r:id="rId7"/>
    <p:sldId id="281" r:id="rId8"/>
    <p:sldId id="293" r:id="rId9"/>
    <p:sldId id="283" r:id="rId10"/>
    <p:sldId id="294" r:id="rId11"/>
    <p:sldId id="295" r:id="rId12"/>
    <p:sldId id="296" r:id="rId13"/>
    <p:sldId id="297" r:id="rId14"/>
    <p:sldId id="321" r:id="rId15"/>
    <p:sldId id="322" r:id="rId16"/>
    <p:sldId id="323" r:id="rId17"/>
    <p:sldId id="324" r:id="rId18"/>
    <p:sldId id="286" r:id="rId19"/>
    <p:sldId id="287" r:id="rId20"/>
    <p:sldId id="267" r:id="rId21"/>
    <p:sldId id="326" r:id="rId22"/>
    <p:sldId id="258" r:id="rId23"/>
    <p:sldId id="313" r:id="rId24"/>
    <p:sldId id="259" r:id="rId25"/>
    <p:sldId id="260" r:id="rId26"/>
    <p:sldId id="261" r:id="rId27"/>
    <p:sldId id="262" r:id="rId28"/>
    <p:sldId id="263" r:id="rId29"/>
    <p:sldId id="325" r:id="rId30"/>
    <p:sldId id="265" r:id="rId31"/>
  </p:sldIdLst>
  <p:sldSz cx="12192000" cy="6858000"/>
  <p:notesSz cx="6889750"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2EA4B3"/>
    <a:srgbClr val="F7F7F7"/>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Šviesus stilius 1 – paryškinima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Šviesus stilius 2 – paryškinima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Šviesus stilius 3 – paryškinima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Šviesus stilius 1 – paryškinima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83" autoAdjust="0"/>
    <p:restoredTop sz="76335" autoAdjust="0"/>
  </p:normalViewPr>
  <p:slideViewPr>
    <p:cSldViewPr snapToGrid="0">
      <p:cViewPr>
        <p:scale>
          <a:sx n="72" d="100"/>
          <a:sy n="72" d="100"/>
        </p:scale>
        <p:origin x="-1824" y="-45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61"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5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file:///C:\Users\Home\Downloads\Copy%20of%20rez.xlsx" TargetMode="External"/><Relationship Id="rId4" Type="http://schemas.microsoft.com/office/2011/relationships/chartStyle" Target="style2.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Downloads\crosstab%20apibendrinim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AppData\Roaming\Skype\My%20Skype%20Received%20Files\Fin%20min%20pristatymo%20pav(en-GB)%2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er\AppData\Roaming\Skype\My%20Skype%20Received%20Files\Fin%20min%20pristatymo%20pav(en-GB)%20(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2.xml"/><Relationship Id="rId1" Type="http://schemas.openxmlformats.org/officeDocument/2006/relationships/oleObject" Target="file:///C:\Users\Home\Downloads\Copy%20of%20rez.xlsx" TargetMode="External"/><Relationship Id="rId4" Type="http://schemas.microsoft.com/office/2011/relationships/chartStyle" Target="style3.xml"/></Relationships>
</file>

<file path=ppt/charts/_rels/chart3.xml.rels><?xml version="1.0" encoding="UTF-8" standalone="yes"?>
<Relationships xmlns="http://schemas.openxmlformats.org/package/2006/relationships"><Relationship Id="rId3" Type="http://schemas.microsoft.com/office/2011/relationships/chartStyle" Target="style4.xml"/><Relationship Id="rId2" Type="http://schemas.openxmlformats.org/officeDocument/2006/relationships/chartUserShapes" Target="../drawings/drawing3.xml"/><Relationship Id="rId1" Type="http://schemas.openxmlformats.org/officeDocument/2006/relationships/oleObject" Target="../embeddings/oleObject1.bin"/><Relationship Id="rId4" Type="http://schemas.microsoft.com/office/2011/relationships/chartColorStyle" Target="colors4.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8.xml.rels><?xml version="1.0" encoding="UTF-8" standalone="yes"?>
<Relationships xmlns="http://schemas.openxmlformats.org/package/2006/relationships"><Relationship Id="rId1" Type="http://schemas.openxmlformats.org/officeDocument/2006/relationships/oleObject" Target="file:///C:\Users\User\Downloads\crosstab%20apibendrinim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Downloads\crosstab%20apibendrinim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dPt>
          <c:cat>
            <c:strRef>
              <c:f>Sheet1!$B$254:$B$256</c:f>
              <c:strCache>
                <c:ptCount val="3"/>
                <c:pt idx="0">
                  <c:v>Iki 5 metų</c:v>
                </c:pt>
                <c:pt idx="1">
                  <c:v>Nuo 5 iki 10 metų</c:v>
                </c:pt>
                <c:pt idx="2">
                  <c:v>Daugiau nei 10 metų</c:v>
                </c:pt>
              </c:strCache>
            </c:strRef>
          </c:cat>
          <c:val>
            <c:numRef>
              <c:f>Sheet1!$E$254:$E$256</c:f>
              <c:numCache>
                <c:formatCode>0.0%</c:formatCode>
                <c:ptCount val="3"/>
                <c:pt idx="0">
                  <c:v>0.33333333333333298</c:v>
                </c:pt>
                <c:pt idx="1">
                  <c:v>0.24489795918367299</c:v>
                </c:pt>
                <c:pt idx="2">
                  <c:v>0.421768707482993</c:v>
                </c:pt>
              </c:numCache>
            </c:numRef>
          </c:val>
          <c:extLst xmlns:c16r2="http://schemas.microsoft.com/office/drawing/2015/06/chart">
            <c:ext xmlns:c16="http://schemas.microsoft.com/office/drawing/2014/chart" uri="{C3380CC4-5D6E-409C-BE32-E72D297353CC}">
              <c16:uniqueId val="{00000000-765D-4840-82C2-2C770EF098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568611323107121"/>
          <c:y val="0"/>
        </c:manualLayout>
      </c:layout>
      <c:overlay val="0"/>
      <c:txPr>
        <a:bodyPr/>
        <a:lstStyle/>
        <a:p>
          <a:pPr>
            <a:defRPr sz="2000"/>
          </a:pPr>
          <a:endParaRPr lang="en-US"/>
        </a:p>
      </c:txPr>
    </c:title>
    <c:autoTitleDeleted val="0"/>
    <c:plotArea>
      <c:layout/>
      <c:barChart>
        <c:barDir val="col"/>
        <c:grouping val="clustered"/>
        <c:varyColors val="0"/>
        <c:ser>
          <c:idx val="0"/>
          <c:order val="0"/>
          <c:tx>
            <c:strRef>
              <c:f>'[crosstab apibendrinimas.xlsx]Sheet3'!$A$15</c:f>
              <c:strCache>
                <c:ptCount val="1"/>
                <c:pt idx="0">
                  <c:v>Mature stage</c:v>
                </c:pt>
              </c:strCache>
            </c:strRef>
          </c:tx>
          <c:invertIfNegative val="0"/>
          <c:dLbls>
            <c:dLbl>
              <c:idx val="0"/>
              <c:spPr/>
              <c:txPr>
                <a:bodyPr/>
                <a:lstStyle/>
                <a:p>
                  <a:pPr>
                    <a:defRPr sz="1600" b="1">
                      <a:solidFill>
                        <a:srgbClr val="FF0000"/>
                      </a:solidFill>
                    </a:defRPr>
                  </a:pPr>
                  <a:endParaRPr lang="en-US"/>
                </a:p>
              </c:txPr>
              <c:showLegendKey val="0"/>
              <c:showVal val="1"/>
              <c:showCatName val="0"/>
              <c:showSerName val="0"/>
              <c:showPercent val="0"/>
              <c:showBubbleSize val="0"/>
            </c:dLbl>
            <c:dLbl>
              <c:idx val="2"/>
              <c:layout>
                <c:manualLayout>
                  <c:x val="-2.2835333957319111E-3"/>
                  <c:y val="-2.0675401888299107E-2"/>
                </c:manualLayout>
              </c:layout>
              <c:spPr/>
              <c:txPr>
                <a:bodyPr/>
                <a:lstStyle/>
                <a:p>
                  <a:pPr>
                    <a:defRPr sz="1600" b="1">
                      <a:solidFill>
                        <a:srgbClr val="FF0000"/>
                      </a:solidFill>
                    </a:defRPr>
                  </a:pPr>
                  <a:endParaRPr lang="en-US"/>
                </a:p>
              </c:txPr>
              <c:showLegendKey val="0"/>
              <c:showVal val="1"/>
              <c:showCatName val="0"/>
              <c:showSerName val="0"/>
              <c:showPercent val="0"/>
              <c:showBubbleSize val="0"/>
            </c:dLbl>
            <c:dLbl>
              <c:idx val="6"/>
              <c:layout>
                <c:manualLayout>
                  <c:x val="-5.708833489329831E-3"/>
                  <c:y val="-2.0675401888299107E-2"/>
                </c:manualLayout>
              </c:layout>
              <c:spPr/>
              <c:txPr>
                <a:bodyPr/>
                <a:lstStyle/>
                <a:p>
                  <a:pPr>
                    <a:defRPr sz="1600" b="1">
                      <a:solidFill>
                        <a:srgbClr val="FF0000"/>
                      </a:solidFill>
                    </a:defRPr>
                  </a:pPr>
                  <a:endParaRPr lang="en-US"/>
                </a:p>
              </c:txPr>
              <c:showLegendKey val="0"/>
              <c:showVal val="1"/>
              <c:showCatName val="0"/>
              <c:showSerName val="0"/>
              <c:showPercent val="0"/>
              <c:showBubbleSize val="0"/>
            </c:dLbl>
            <c:dLbl>
              <c:idx val="7"/>
              <c:spPr/>
              <c:txPr>
                <a:bodyPr/>
                <a:lstStyle/>
                <a:p>
                  <a:pPr>
                    <a:defRPr sz="1600" b="1">
                      <a:solidFill>
                        <a:srgbClr val="FF0000"/>
                      </a:solidFill>
                    </a:defRPr>
                  </a:pPr>
                  <a:endParaRPr lang="en-US"/>
                </a:p>
              </c:txPr>
              <c:showLegendKey val="0"/>
              <c:showVal val="1"/>
              <c:showCatName val="0"/>
              <c:showSerName val="0"/>
              <c:showPercent val="0"/>
              <c:showBubbleSize val="0"/>
            </c:dLbl>
            <c:dLbl>
              <c:idx val="8"/>
              <c:layout>
                <c:manualLayout>
                  <c:x val="1.8268267165855459E-2"/>
                  <c:y val="-5.1688504720747768E-3"/>
                </c:manualLayout>
              </c:layout>
              <c:showLegendKey val="0"/>
              <c:showVal val="1"/>
              <c:showCatName val="0"/>
              <c:showSerName val="0"/>
              <c:showPercent val="0"/>
              <c:showBubbleSize val="0"/>
            </c:dLbl>
            <c:dLbl>
              <c:idx val="10"/>
              <c:spPr/>
              <c:txPr>
                <a:bodyPr/>
                <a:lstStyle/>
                <a:p>
                  <a:pPr>
                    <a:defRPr sz="1600" b="1">
                      <a:solidFill>
                        <a:srgbClr val="FF0000"/>
                      </a:solidFill>
                    </a:defRPr>
                  </a:pPr>
                  <a:endParaRPr lang="en-US"/>
                </a:p>
              </c:txPr>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'[crosstab apibendrinimas.xlsx]Sheet3'!$B$14:$U$14</c:f>
              <c:strCache>
                <c:ptCount val="20"/>
                <c:pt idx="0">
                  <c:v>Private resources</c:v>
                </c:pt>
                <c:pt idx="1">
                  <c:v>Individual guarantee</c:v>
                </c:pt>
                <c:pt idx="2">
                  <c:v>Leasing</c:v>
                </c:pt>
                <c:pt idx="3">
                  <c:v>Loan for new and small enterprises</c:v>
                </c:pt>
                <c:pt idx="4">
                  <c:v>Investment loan</c:v>
                </c:pt>
                <c:pt idx="5">
                  <c:v>Soft loan</c:v>
                </c:pt>
                <c:pt idx="6">
                  <c:v>EU support (non-repayable grant)</c:v>
                </c:pt>
                <c:pt idx="7">
                  <c:v>Credit line</c:v>
                </c:pt>
                <c:pt idx="8">
                  <c:v>Loan for working capital</c:v>
                </c:pt>
                <c:pt idx="9">
                  <c:v>Trade insurance</c:v>
                </c:pt>
                <c:pt idx="10">
                  <c:v>Credit limit</c:v>
                </c:pt>
                <c:pt idx="11">
                  <c:v>Overdraft (account credit)</c:v>
                </c:pt>
                <c:pt idx="12">
                  <c:v>Risk capital</c:v>
                </c:pt>
                <c:pt idx="13">
                  <c:v>Peer-to-peer lending platforms (loan)</c:v>
                </c:pt>
                <c:pt idx="14">
                  <c:v>Shared risk loan</c:v>
                </c:pt>
                <c:pt idx="15">
                  <c:v>Funding of business angels</c:v>
                </c:pt>
                <c:pt idx="16">
                  <c:v>Factoring</c:v>
                </c:pt>
                <c:pt idx="17">
                  <c:v>Crowdfunding</c:v>
                </c:pt>
                <c:pt idx="18">
                  <c:v>Portfolio guarantee</c:v>
                </c:pt>
                <c:pt idx="19">
                  <c:v>Export insurance</c:v>
                </c:pt>
              </c:strCache>
            </c:strRef>
          </c:cat>
          <c:val>
            <c:numRef>
              <c:f>'[crosstab apibendrinimas.xlsx]Sheet3'!$B$15:$U$15</c:f>
              <c:numCache>
                <c:formatCode>0.0%</c:formatCode>
                <c:ptCount val="20"/>
                <c:pt idx="0">
                  <c:v>0.51260504201680668</c:v>
                </c:pt>
                <c:pt idx="1">
                  <c:v>9.2436974789915971E-2</c:v>
                </c:pt>
                <c:pt idx="2">
                  <c:v>0.56302521008403361</c:v>
                </c:pt>
                <c:pt idx="3">
                  <c:v>8.4033613445378158E-2</c:v>
                </c:pt>
                <c:pt idx="4">
                  <c:v>0.16806722689075632</c:v>
                </c:pt>
                <c:pt idx="5">
                  <c:v>0.17647058823529413</c:v>
                </c:pt>
                <c:pt idx="6">
                  <c:v>0.31092436974789917</c:v>
                </c:pt>
                <c:pt idx="7">
                  <c:v>0.2857142857142857</c:v>
                </c:pt>
                <c:pt idx="8">
                  <c:v>0.24369747899159663</c:v>
                </c:pt>
                <c:pt idx="9">
                  <c:v>9.2436974789915971E-2</c:v>
                </c:pt>
                <c:pt idx="10">
                  <c:v>0.29411764705882354</c:v>
                </c:pt>
                <c:pt idx="11">
                  <c:v>0.22689075630252101</c:v>
                </c:pt>
                <c:pt idx="12">
                  <c:v>8.4033613445378148E-3</c:v>
                </c:pt>
                <c:pt idx="13">
                  <c:v>5.8823529411764705E-2</c:v>
                </c:pt>
                <c:pt idx="14">
                  <c:v>2.5210084033613446E-2</c:v>
                </c:pt>
                <c:pt idx="15">
                  <c:v>0</c:v>
                </c:pt>
                <c:pt idx="16">
                  <c:v>0.1092436974789916</c:v>
                </c:pt>
                <c:pt idx="17">
                  <c:v>1.680672268907563E-2</c:v>
                </c:pt>
                <c:pt idx="18">
                  <c:v>2.5210084033613446E-2</c:v>
                </c:pt>
                <c:pt idx="19">
                  <c:v>3.3613445378151259E-2</c:v>
                </c:pt>
              </c:numCache>
            </c:numRef>
          </c:val>
        </c:ser>
        <c:dLbls>
          <c:showLegendKey val="0"/>
          <c:showVal val="0"/>
          <c:showCatName val="0"/>
          <c:showSerName val="0"/>
          <c:showPercent val="0"/>
          <c:showBubbleSize val="0"/>
        </c:dLbls>
        <c:gapWidth val="150"/>
        <c:axId val="66952576"/>
        <c:axId val="66970752"/>
      </c:barChart>
      <c:catAx>
        <c:axId val="66952576"/>
        <c:scaling>
          <c:orientation val="minMax"/>
        </c:scaling>
        <c:delete val="0"/>
        <c:axPos val="b"/>
        <c:majorTickMark val="out"/>
        <c:minorTickMark val="none"/>
        <c:tickLblPos val="nextTo"/>
        <c:txPr>
          <a:bodyPr/>
          <a:lstStyle/>
          <a:p>
            <a:pPr>
              <a:defRPr sz="1400"/>
            </a:pPr>
            <a:endParaRPr lang="en-US"/>
          </a:p>
        </c:txPr>
        <c:crossAx val="66970752"/>
        <c:crosses val="autoZero"/>
        <c:auto val="1"/>
        <c:lblAlgn val="ctr"/>
        <c:lblOffset val="100"/>
        <c:noMultiLvlLbl val="0"/>
      </c:catAx>
      <c:valAx>
        <c:axId val="66970752"/>
        <c:scaling>
          <c:orientation val="minMax"/>
        </c:scaling>
        <c:delete val="0"/>
        <c:axPos val="l"/>
        <c:majorGridlines/>
        <c:numFmt formatCode="0.0%" sourceLinked="1"/>
        <c:majorTickMark val="out"/>
        <c:minorTickMark val="none"/>
        <c:tickLblPos val="nextTo"/>
        <c:txPr>
          <a:bodyPr/>
          <a:lstStyle/>
          <a:p>
            <a:pPr>
              <a:defRPr sz="1400"/>
            </a:pPr>
            <a:endParaRPr lang="en-US"/>
          </a:p>
        </c:txPr>
        <c:crossAx val="66952576"/>
        <c:crosses val="autoZero"/>
        <c:crossBetween val="between"/>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'[Fin min pristatymo pav(en-GB) (1).xlsx]Sheet5'!$C$3:$C$4</c:f>
              <c:strCache>
                <c:ptCount val="1"/>
                <c:pt idx="0">
                  <c:v>very 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(1).xlsx]Sheet5'!$B$5:$B$15</c:f>
              <c:strCache>
                <c:ptCount val="11"/>
                <c:pt idx="0">
                  <c:v>Company's value increased</c:v>
                </c:pt>
                <c:pt idx="1">
                  <c:v>Company's reputation improved</c:v>
                </c:pt>
                <c:pt idx="2">
                  <c:v>Quality of the company's products improved</c:v>
                </c:pt>
                <c:pt idx="3">
                  <c:v>Company's situation in the market improved</c:v>
                </c:pt>
                <c:pt idx="4">
                  <c:v>Number of clients increased </c:v>
                </c:pt>
                <c:pt idx="5">
                  <c:v>Company's financial situation significantly improved</c:v>
                </c:pt>
                <c:pt idx="6">
                  <c:v>Company's creditworthiness improved</c:v>
                </c:pt>
                <c:pt idx="7">
                  <c:v>Number of employees increased</c:v>
                </c:pt>
                <c:pt idx="8">
                  <c:v>Situation has not changed</c:v>
                </c:pt>
                <c:pt idx="9">
                  <c:v>More exported products</c:v>
                </c:pt>
                <c:pt idx="10">
                  <c:v>Situation worsened</c:v>
                </c:pt>
              </c:strCache>
            </c:strRef>
          </c:cat>
          <c:val>
            <c:numRef>
              <c:f>'[Fin min pristatymo pav(en-GB) (1).xlsx]Sheet5'!$C$5:$C$15</c:f>
              <c:numCache>
                <c:formatCode>0%</c:formatCode>
                <c:ptCount val="11"/>
                <c:pt idx="0">
                  <c:v>0.23799999999999999</c:v>
                </c:pt>
                <c:pt idx="1">
                  <c:v>0.20100000000000001</c:v>
                </c:pt>
                <c:pt idx="2">
                  <c:v>0.16700000000000001</c:v>
                </c:pt>
                <c:pt idx="3">
                  <c:v>0.153</c:v>
                </c:pt>
                <c:pt idx="4">
                  <c:v>0.16300000000000001</c:v>
                </c:pt>
                <c:pt idx="5">
                  <c:v>0.14299999999999999</c:v>
                </c:pt>
                <c:pt idx="6">
                  <c:v>0.126</c:v>
                </c:pt>
                <c:pt idx="7">
                  <c:v>0.11899999999999999</c:v>
                </c:pt>
                <c:pt idx="8">
                  <c:v>0.112</c:v>
                </c:pt>
                <c:pt idx="9">
                  <c:v>7.4999999999999997E-2</c:v>
                </c:pt>
                <c:pt idx="10">
                  <c:v>2.4E-2</c:v>
                </c:pt>
              </c:numCache>
            </c:numRef>
          </c:val>
          <c:extLst xmlns:c16r2="http://schemas.microsoft.com/office/drawing/2015/06/chart">
            <c:ext xmlns:c16="http://schemas.microsoft.com/office/drawing/2014/chart" uri="{C3380CC4-5D6E-409C-BE32-E72D297353CC}">
              <c16:uniqueId val="{00000000-1963-46AC-A0A2-DA7E86BC6F23}"/>
            </c:ext>
          </c:extLst>
        </c:ser>
        <c:ser>
          <c:idx val="1"/>
          <c:order val="1"/>
          <c:tx>
            <c:strRef>
              <c:f>'[Fin min pristatymo pav(en-GB) (1).xlsx]Sheet5'!$D$3:$D$4</c:f>
              <c:strCache>
                <c:ptCount val="1"/>
                <c:pt idx="0">
                  <c:v>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(1).xlsx]Sheet5'!$B$5:$B$15</c:f>
              <c:strCache>
                <c:ptCount val="11"/>
                <c:pt idx="0">
                  <c:v>Company's value increased</c:v>
                </c:pt>
                <c:pt idx="1">
                  <c:v>Company's reputation improved</c:v>
                </c:pt>
                <c:pt idx="2">
                  <c:v>Quality of the company's products improved</c:v>
                </c:pt>
                <c:pt idx="3">
                  <c:v>Company's situation in the market improved</c:v>
                </c:pt>
                <c:pt idx="4">
                  <c:v>Number of clients increased </c:v>
                </c:pt>
                <c:pt idx="5">
                  <c:v>Company's financial situation significantly improved</c:v>
                </c:pt>
                <c:pt idx="6">
                  <c:v>Company's creditworthiness improved</c:v>
                </c:pt>
                <c:pt idx="7">
                  <c:v>Number of employees increased</c:v>
                </c:pt>
                <c:pt idx="8">
                  <c:v>Situation has not changed</c:v>
                </c:pt>
                <c:pt idx="9">
                  <c:v>More exported products</c:v>
                </c:pt>
                <c:pt idx="10">
                  <c:v>Situation worsened</c:v>
                </c:pt>
              </c:strCache>
            </c:strRef>
          </c:cat>
          <c:val>
            <c:numRef>
              <c:f>'[Fin min pristatymo pav(en-GB) (1).xlsx]Sheet5'!$D$5:$D$15</c:f>
              <c:numCache>
                <c:formatCode>0%</c:formatCode>
                <c:ptCount val="11"/>
                <c:pt idx="0">
                  <c:v>0.26200000000000001</c:v>
                </c:pt>
                <c:pt idx="1">
                  <c:v>0.255</c:v>
                </c:pt>
                <c:pt idx="2">
                  <c:v>0.24099999999999999</c:v>
                </c:pt>
                <c:pt idx="3">
                  <c:v>0.24099999999999999</c:v>
                </c:pt>
                <c:pt idx="4">
                  <c:v>0.214</c:v>
                </c:pt>
                <c:pt idx="5">
                  <c:v>0.17299999999999999</c:v>
                </c:pt>
                <c:pt idx="6">
                  <c:v>0.17</c:v>
                </c:pt>
                <c:pt idx="7">
                  <c:v>0.14599999999999999</c:v>
                </c:pt>
                <c:pt idx="8">
                  <c:v>9.5000000000000001E-2</c:v>
                </c:pt>
                <c:pt idx="9">
                  <c:v>8.2000000000000003E-2</c:v>
                </c:pt>
                <c:pt idx="10">
                  <c:v>2.7E-2</c:v>
                </c:pt>
              </c:numCache>
            </c:numRef>
          </c:val>
          <c:extLst xmlns:c16r2="http://schemas.microsoft.com/office/drawing/2015/06/chart">
            <c:ext xmlns:c16="http://schemas.microsoft.com/office/drawing/2014/chart" uri="{C3380CC4-5D6E-409C-BE32-E72D297353CC}">
              <c16:uniqueId val="{00000001-1963-46AC-A0A2-DA7E86BC6F23}"/>
            </c:ext>
          </c:extLst>
        </c:ser>
        <c:ser>
          <c:idx val="2"/>
          <c:order val="2"/>
          <c:tx>
            <c:strRef>
              <c:f>'[Fin min pristatymo pav(en-GB) (1).xlsx]Sheet5'!$E$3:$E$4</c:f>
              <c:strCache>
                <c:ptCount val="1"/>
                <c:pt idx="0">
                  <c:v>neither agree nor disagree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(1).xlsx]Sheet5'!$B$5:$B$15</c:f>
              <c:strCache>
                <c:ptCount val="11"/>
                <c:pt idx="0">
                  <c:v>Company's value increased</c:v>
                </c:pt>
                <c:pt idx="1">
                  <c:v>Company's reputation improved</c:v>
                </c:pt>
                <c:pt idx="2">
                  <c:v>Quality of the company's products improved</c:v>
                </c:pt>
                <c:pt idx="3">
                  <c:v>Company's situation in the market improved</c:v>
                </c:pt>
                <c:pt idx="4">
                  <c:v>Number of clients increased </c:v>
                </c:pt>
                <c:pt idx="5">
                  <c:v>Company's financial situation significantly improved</c:v>
                </c:pt>
                <c:pt idx="6">
                  <c:v>Company's creditworthiness improved</c:v>
                </c:pt>
                <c:pt idx="7">
                  <c:v>Number of employees increased</c:v>
                </c:pt>
                <c:pt idx="8">
                  <c:v>Situation has not changed</c:v>
                </c:pt>
                <c:pt idx="9">
                  <c:v>More exported products</c:v>
                </c:pt>
                <c:pt idx="10">
                  <c:v>Situation worsened</c:v>
                </c:pt>
              </c:strCache>
            </c:strRef>
          </c:cat>
          <c:val>
            <c:numRef>
              <c:f>'[Fin min pristatymo pav(en-GB) (1).xlsx]Sheet5'!$E$5:$E$15</c:f>
              <c:numCache>
                <c:formatCode>0%</c:formatCode>
                <c:ptCount val="11"/>
                <c:pt idx="0">
                  <c:v>0.26200000000000001</c:v>
                </c:pt>
                <c:pt idx="1">
                  <c:v>0.23799999999999999</c:v>
                </c:pt>
                <c:pt idx="2">
                  <c:v>0.24099999999999999</c:v>
                </c:pt>
                <c:pt idx="3">
                  <c:v>0.25900000000000001</c:v>
                </c:pt>
                <c:pt idx="4">
                  <c:v>0.26500000000000001</c:v>
                </c:pt>
                <c:pt idx="5">
                  <c:v>0.39100000000000001</c:v>
                </c:pt>
                <c:pt idx="6">
                  <c:v>0.26200000000000001</c:v>
                </c:pt>
                <c:pt idx="7">
                  <c:v>0.26200000000000001</c:v>
                </c:pt>
                <c:pt idx="8">
                  <c:v>0.245</c:v>
                </c:pt>
                <c:pt idx="9">
                  <c:v>0.17</c:v>
                </c:pt>
                <c:pt idx="10">
                  <c:v>7.4999999999999997E-2</c:v>
                </c:pt>
              </c:numCache>
            </c:numRef>
          </c:val>
          <c:extLst xmlns:c16r2="http://schemas.microsoft.com/office/drawing/2015/06/chart">
            <c:ext xmlns:c16="http://schemas.microsoft.com/office/drawing/2014/chart" uri="{C3380CC4-5D6E-409C-BE32-E72D297353CC}">
              <c16:uniqueId val="{00000002-1963-46AC-A0A2-DA7E86BC6F23}"/>
            </c:ext>
          </c:extLst>
        </c:ser>
        <c:ser>
          <c:idx val="3"/>
          <c:order val="3"/>
          <c:tx>
            <c:strRef>
              <c:f>'[Fin min pristatymo pav(en-GB) (1).xlsx]Sheet5'!$F$3:$F$4</c:f>
              <c:strCache>
                <c:ptCount val="1"/>
                <c:pt idx="0">
                  <c:v>disagree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(1).xlsx]Sheet5'!$B$5:$B$15</c:f>
              <c:strCache>
                <c:ptCount val="11"/>
                <c:pt idx="0">
                  <c:v>Company's value increased</c:v>
                </c:pt>
                <c:pt idx="1">
                  <c:v>Company's reputation improved</c:v>
                </c:pt>
                <c:pt idx="2">
                  <c:v>Quality of the company's products improved</c:v>
                </c:pt>
                <c:pt idx="3">
                  <c:v>Company's situation in the market improved</c:v>
                </c:pt>
                <c:pt idx="4">
                  <c:v>Number of clients increased </c:v>
                </c:pt>
                <c:pt idx="5">
                  <c:v>Company's financial situation significantly improved</c:v>
                </c:pt>
                <c:pt idx="6">
                  <c:v>Company's creditworthiness improved</c:v>
                </c:pt>
                <c:pt idx="7">
                  <c:v>Number of employees increased</c:v>
                </c:pt>
                <c:pt idx="8">
                  <c:v>Situation has not changed</c:v>
                </c:pt>
                <c:pt idx="9">
                  <c:v>More exported products</c:v>
                </c:pt>
                <c:pt idx="10">
                  <c:v>Situation worsened</c:v>
                </c:pt>
              </c:strCache>
            </c:strRef>
          </c:cat>
          <c:val>
            <c:numRef>
              <c:f>'[Fin min pristatymo pav(en-GB) (1).xlsx]Sheet5'!$F$5:$F$15</c:f>
              <c:numCache>
                <c:formatCode>0%</c:formatCode>
                <c:ptCount val="11"/>
                <c:pt idx="0">
                  <c:v>7.4999999999999997E-2</c:v>
                </c:pt>
                <c:pt idx="1">
                  <c:v>7.8E-2</c:v>
                </c:pt>
                <c:pt idx="2">
                  <c:v>0.11600000000000001</c:v>
                </c:pt>
                <c:pt idx="3">
                  <c:v>0.105</c:v>
                </c:pt>
                <c:pt idx="4">
                  <c:v>0.14299999999999999</c:v>
                </c:pt>
                <c:pt idx="5">
                  <c:v>0.129</c:v>
                </c:pt>
                <c:pt idx="6">
                  <c:v>0.14299999999999999</c:v>
                </c:pt>
                <c:pt idx="7">
                  <c:v>0.20399999999999999</c:v>
                </c:pt>
                <c:pt idx="8">
                  <c:v>0.20100000000000001</c:v>
                </c:pt>
                <c:pt idx="9">
                  <c:v>0.11899999999999999</c:v>
                </c:pt>
                <c:pt idx="10">
                  <c:v>0.153</c:v>
                </c:pt>
              </c:numCache>
            </c:numRef>
          </c:val>
          <c:extLst xmlns:c16r2="http://schemas.microsoft.com/office/drawing/2015/06/chart">
            <c:ext xmlns:c16="http://schemas.microsoft.com/office/drawing/2014/chart" uri="{C3380CC4-5D6E-409C-BE32-E72D297353CC}">
              <c16:uniqueId val="{00000003-1963-46AC-A0A2-DA7E86BC6F23}"/>
            </c:ext>
          </c:extLst>
        </c:ser>
        <c:ser>
          <c:idx val="4"/>
          <c:order val="4"/>
          <c:tx>
            <c:strRef>
              <c:f>'[Fin min pristatymo pav(en-GB) (1).xlsx]Sheet5'!$G$3:$G$4</c:f>
              <c:strCache>
                <c:ptCount val="1"/>
                <c:pt idx="0">
                  <c:v>completely disagree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(1).xlsx]Sheet5'!$B$5:$B$15</c:f>
              <c:strCache>
                <c:ptCount val="11"/>
                <c:pt idx="0">
                  <c:v>Company's value increased</c:v>
                </c:pt>
                <c:pt idx="1">
                  <c:v>Company's reputation improved</c:v>
                </c:pt>
                <c:pt idx="2">
                  <c:v>Quality of the company's products improved</c:v>
                </c:pt>
                <c:pt idx="3">
                  <c:v>Company's situation in the market improved</c:v>
                </c:pt>
                <c:pt idx="4">
                  <c:v>Number of clients increased </c:v>
                </c:pt>
                <c:pt idx="5">
                  <c:v>Company's financial situation significantly improved</c:v>
                </c:pt>
                <c:pt idx="6">
                  <c:v>Company's creditworthiness improved</c:v>
                </c:pt>
                <c:pt idx="7">
                  <c:v>Number of employees increased</c:v>
                </c:pt>
                <c:pt idx="8">
                  <c:v>Situation has not changed</c:v>
                </c:pt>
                <c:pt idx="9">
                  <c:v>More exported products</c:v>
                </c:pt>
                <c:pt idx="10">
                  <c:v>Situation worsened</c:v>
                </c:pt>
              </c:strCache>
            </c:strRef>
          </c:cat>
          <c:val>
            <c:numRef>
              <c:f>'[Fin min pristatymo pav(en-GB) (1).xlsx]Sheet5'!$G$5:$G$15</c:f>
              <c:numCache>
                <c:formatCode>0%</c:formatCode>
                <c:ptCount val="11"/>
                <c:pt idx="0">
                  <c:v>0.16300000000000001</c:v>
                </c:pt>
                <c:pt idx="1">
                  <c:v>0.22800000000000001</c:v>
                </c:pt>
                <c:pt idx="2">
                  <c:v>0.23499999999999999</c:v>
                </c:pt>
                <c:pt idx="3">
                  <c:v>0.24099999999999999</c:v>
                </c:pt>
                <c:pt idx="4">
                  <c:v>0.214</c:v>
                </c:pt>
                <c:pt idx="5">
                  <c:v>0.16300000000000001</c:v>
                </c:pt>
                <c:pt idx="6">
                  <c:v>0.29899999999999999</c:v>
                </c:pt>
                <c:pt idx="7">
                  <c:v>0.26900000000000002</c:v>
                </c:pt>
                <c:pt idx="8">
                  <c:v>0.34699999999999998</c:v>
                </c:pt>
                <c:pt idx="9">
                  <c:v>0.55400000000000005</c:v>
                </c:pt>
                <c:pt idx="10">
                  <c:v>0.72099999999999997</c:v>
                </c:pt>
              </c:numCache>
            </c:numRef>
          </c:val>
          <c:extLst xmlns:c16r2="http://schemas.microsoft.com/office/drawing/2015/06/chart">
            <c:ext xmlns:c16="http://schemas.microsoft.com/office/drawing/2014/chart" uri="{C3380CC4-5D6E-409C-BE32-E72D297353CC}">
              <c16:uniqueId val="{00000004-1963-46AC-A0A2-DA7E86BC6F23}"/>
            </c:ext>
          </c:extLst>
        </c:ser>
        <c:dLbls>
          <c:showLegendKey val="0"/>
          <c:showVal val="0"/>
          <c:showCatName val="0"/>
          <c:showSerName val="0"/>
          <c:showPercent val="0"/>
          <c:showBubbleSize val="0"/>
        </c:dLbls>
        <c:gapWidth val="150"/>
        <c:overlap val="100"/>
        <c:axId val="71360896"/>
        <c:axId val="71362432"/>
      </c:barChart>
      <c:catAx>
        <c:axId val="71360896"/>
        <c:scaling>
          <c:orientation val="minMax"/>
        </c:scaling>
        <c:delete val="0"/>
        <c:axPos val="l"/>
        <c:numFmt formatCode="General" sourceLinked="0"/>
        <c:majorTickMark val="out"/>
        <c:minorTickMark val="none"/>
        <c:tickLblPos val="nextTo"/>
        <c:crossAx val="71362432"/>
        <c:crosses val="autoZero"/>
        <c:auto val="1"/>
        <c:lblAlgn val="ctr"/>
        <c:lblOffset val="100"/>
        <c:noMultiLvlLbl val="0"/>
      </c:catAx>
      <c:valAx>
        <c:axId val="71362432"/>
        <c:scaling>
          <c:orientation val="minMax"/>
        </c:scaling>
        <c:delete val="0"/>
        <c:axPos val="b"/>
        <c:majorGridlines/>
        <c:numFmt formatCode="0%" sourceLinked="1"/>
        <c:majorTickMark val="out"/>
        <c:minorTickMark val="none"/>
        <c:tickLblPos val="nextTo"/>
        <c:crossAx val="71360896"/>
        <c:crosses val="autoZero"/>
        <c:crossBetween val="between"/>
      </c:valAx>
    </c:plotArea>
    <c:legend>
      <c:legendPos val="r"/>
      <c:overlay val="0"/>
    </c:legend>
    <c:plotVisOnly val="1"/>
    <c:dispBlanksAs val="gap"/>
    <c:showDLblsOverMax val="1"/>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'[Fin min pristatymo pav(en-GB) (1).xlsx]Sheet6'!$C$3:$C$4</c:f>
              <c:strCache>
                <c:ptCount val="1"/>
                <c:pt idx="0">
                  <c:v>very 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(1).xlsx]Sheet6'!$B$5:$B$10</c:f>
              <c:strCache>
                <c:ptCount val="6"/>
                <c:pt idx="0">
                  <c:v>Quality of the service improved</c:v>
                </c:pt>
                <c:pt idx="1">
                  <c:v>Company's reputation improved</c:v>
                </c:pt>
                <c:pt idx="2">
                  <c:v>Public attitude improved</c:v>
                </c:pt>
                <c:pt idx="3">
                  <c:v>Costs on energy saved</c:v>
                </c:pt>
                <c:pt idx="4">
                  <c:v>Energy efficiency improved</c:v>
                </c:pt>
                <c:pt idx="5">
                  <c:v>Attractiveness of vicinity (environment) increased</c:v>
                </c:pt>
              </c:strCache>
            </c:strRef>
          </c:cat>
          <c:val>
            <c:numRef>
              <c:f>'[Fin min pristatymo pav(en-GB) (1).xlsx]Sheet6'!$C$5:$C$10</c:f>
              <c:numCache>
                <c:formatCode>0%</c:formatCode>
                <c:ptCount val="6"/>
                <c:pt idx="0">
                  <c:v>0.188</c:v>
                </c:pt>
                <c:pt idx="1">
                  <c:v>0.188</c:v>
                </c:pt>
                <c:pt idx="2">
                  <c:v>0.125</c:v>
                </c:pt>
                <c:pt idx="3">
                  <c:v>0.125</c:v>
                </c:pt>
                <c:pt idx="4">
                  <c:v>0.125</c:v>
                </c:pt>
                <c:pt idx="5">
                  <c:v>0.125</c:v>
                </c:pt>
              </c:numCache>
            </c:numRef>
          </c:val>
          <c:extLst xmlns:c16r2="http://schemas.microsoft.com/office/drawing/2015/06/chart">
            <c:ext xmlns:c16="http://schemas.microsoft.com/office/drawing/2014/chart" uri="{C3380CC4-5D6E-409C-BE32-E72D297353CC}">
              <c16:uniqueId val="{00000000-EBBB-4D5B-9C55-E658548A41EB}"/>
            </c:ext>
          </c:extLst>
        </c:ser>
        <c:ser>
          <c:idx val="1"/>
          <c:order val="1"/>
          <c:tx>
            <c:strRef>
              <c:f>'[Fin min pristatymo pav(en-GB) (1).xlsx]Sheet6'!$D$3:$D$4</c:f>
              <c:strCache>
                <c:ptCount val="1"/>
                <c:pt idx="0">
                  <c:v>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(1).xlsx]Sheet6'!$B$5:$B$10</c:f>
              <c:strCache>
                <c:ptCount val="6"/>
                <c:pt idx="0">
                  <c:v>Quality of the service improved</c:v>
                </c:pt>
                <c:pt idx="1">
                  <c:v>Company's reputation improved</c:v>
                </c:pt>
                <c:pt idx="2">
                  <c:v>Public attitude improved</c:v>
                </c:pt>
                <c:pt idx="3">
                  <c:v>Costs on energy saved</c:v>
                </c:pt>
                <c:pt idx="4">
                  <c:v>Energy efficiency improved</c:v>
                </c:pt>
                <c:pt idx="5">
                  <c:v>Attractiveness of vicinity (environment) increased</c:v>
                </c:pt>
              </c:strCache>
            </c:strRef>
          </c:cat>
          <c:val>
            <c:numRef>
              <c:f>'[Fin min pristatymo pav(en-GB) (1).xlsx]Sheet6'!$D$5:$D$10</c:f>
              <c:numCache>
                <c:formatCode>0%</c:formatCode>
                <c:ptCount val="6"/>
                <c:pt idx="0">
                  <c:v>0.438</c:v>
                </c:pt>
                <c:pt idx="1">
                  <c:v>0.375</c:v>
                </c:pt>
                <c:pt idx="2">
                  <c:v>0.313</c:v>
                </c:pt>
                <c:pt idx="3">
                  <c:v>0.188</c:v>
                </c:pt>
                <c:pt idx="4">
                  <c:v>0.188</c:v>
                </c:pt>
                <c:pt idx="5">
                  <c:v>0.125</c:v>
                </c:pt>
              </c:numCache>
            </c:numRef>
          </c:val>
          <c:extLst xmlns:c16r2="http://schemas.microsoft.com/office/drawing/2015/06/chart">
            <c:ext xmlns:c16="http://schemas.microsoft.com/office/drawing/2014/chart" uri="{C3380CC4-5D6E-409C-BE32-E72D297353CC}">
              <c16:uniqueId val="{00000001-EBBB-4D5B-9C55-E658548A41EB}"/>
            </c:ext>
          </c:extLst>
        </c:ser>
        <c:ser>
          <c:idx val="2"/>
          <c:order val="2"/>
          <c:tx>
            <c:strRef>
              <c:f>'[Fin min pristatymo pav(en-GB) (1).xlsx]Sheet6'!$E$3:$E$4</c:f>
              <c:strCache>
                <c:ptCount val="1"/>
                <c:pt idx="0">
                  <c:v>neither agree nor disagree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(1).xlsx]Sheet6'!$B$5:$B$10</c:f>
              <c:strCache>
                <c:ptCount val="6"/>
                <c:pt idx="0">
                  <c:v>Quality of the service improved</c:v>
                </c:pt>
                <c:pt idx="1">
                  <c:v>Company's reputation improved</c:v>
                </c:pt>
                <c:pt idx="2">
                  <c:v>Public attitude improved</c:v>
                </c:pt>
                <c:pt idx="3">
                  <c:v>Costs on energy saved</c:v>
                </c:pt>
                <c:pt idx="4">
                  <c:v>Energy efficiency improved</c:v>
                </c:pt>
                <c:pt idx="5">
                  <c:v>Attractiveness of vicinity (environment) increased</c:v>
                </c:pt>
              </c:strCache>
            </c:strRef>
          </c:cat>
          <c:val>
            <c:numRef>
              <c:f>'[Fin min pristatymo pav(en-GB) (1).xlsx]Sheet6'!$E$5:$E$10</c:f>
              <c:numCache>
                <c:formatCode>0%</c:formatCode>
                <c:ptCount val="6"/>
                <c:pt idx="0">
                  <c:v>0.188</c:v>
                </c:pt>
                <c:pt idx="1">
                  <c:v>0.188</c:v>
                </c:pt>
                <c:pt idx="2">
                  <c:v>0.25</c:v>
                </c:pt>
                <c:pt idx="3">
                  <c:v>0.125</c:v>
                </c:pt>
                <c:pt idx="4">
                  <c:v>6.3E-2</c:v>
                </c:pt>
                <c:pt idx="5">
                  <c:v>0.188</c:v>
                </c:pt>
              </c:numCache>
            </c:numRef>
          </c:val>
          <c:extLst xmlns:c16r2="http://schemas.microsoft.com/office/drawing/2015/06/chart">
            <c:ext xmlns:c16="http://schemas.microsoft.com/office/drawing/2014/chart" uri="{C3380CC4-5D6E-409C-BE32-E72D297353CC}">
              <c16:uniqueId val="{00000002-EBBB-4D5B-9C55-E658548A41EB}"/>
            </c:ext>
          </c:extLst>
        </c:ser>
        <c:ser>
          <c:idx val="3"/>
          <c:order val="3"/>
          <c:tx>
            <c:strRef>
              <c:f>'[Fin min pristatymo pav(en-GB) (1).xlsx]Sheet6'!$F$3:$F$4</c:f>
              <c:strCache>
                <c:ptCount val="1"/>
                <c:pt idx="0">
                  <c:v>disagree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(1).xlsx]Sheet6'!$B$5:$B$10</c:f>
              <c:strCache>
                <c:ptCount val="6"/>
                <c:pt idx="0">
                  <c:v>Quality of the service improved</c:v>
                </c:pt>
                <c:pt idx="1">
                  <c:v>Company's reputation improved</c:v>
                </c:pt>
                <c:pt idx="2">
                  <c:v>Public attitude improved</c:v>
                </c:pt>
                <c:pt idx="3">
                  <c:v>Costs on energy saved</c:v>
                </c:pt>
                <c:pt idx="4">
                  <c:v>Energy efficiency improved</c:v>
                </c:pt>
                <c:pt idx="5">
                  <c:v>Attractiveness of vicinity (environment) increased</c:v>
                </c:pt>
              </c:strCache>
            </c:strRef>
          </c:cat>
          <c:val>
            <c:numRef>
              <c:f>'[Fin min pristatymo pav(en-GB) (1).xlsx]Sheet6'!$F$5:$F$10</c:f>
              <c:numCache>
                <c:formatCode>0%</c:formatCode>
                <c:ptCount val="6"/>
                <c:pt idx="0">
                  <c:v>6.3E-2</c:v>
                </c:pt>
                <c:pt idx="1">
                  <c:v>0.125</c:v>
                </c:pt>
                <c:pt idx="2">
                  <c:v>0.125</c:v>
                </c:pt>
                <c:pt idx="3">
                  <c:v>0.125</c:v>
                </c:pt>
                <c:pt idx="4">
                  <c:v>0.25</c:v>
                </c:pt>
                <c:pt idx="5">
                  <c:v>0.313</c:v>
                </c:pt>
              </c:numCache>
            </c:numRef>
          </c:val>
          <c:extLst xmlns:c16r2="http://schemas.microsoft.com/office/drawing/2015/06/chart">
            <c:ext xmlns:c16="http://schemas.microsoft.com/office/drawing/2014/chart" uri="{C3380CC4-5D6E-409C-BE32-E72D297353CC}">
              <c16:uniqueId val="{00000003-EBBB-4D5B-9C55-E658548A41EB}"/>
            </c:ext>
          </c:extLst>
        </c:ser>
        <c:ser>
          <c:idx val="4"/>
          <c:order val="4"/>
          <c:tx>
            <c:strRef>
              <c:f>'[Fin min pristatymo pav(en-GB) (1).xlsx]Sheet6'!$G$3:$G$4</c:f>
              <c:strCache>
                <c:ptCount val="1"/>
                <c:pt idx="0">
                  <c:v>completely disagree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(1).xlsx]Sheet6'!$B$5:$B$10</c:f>
              <c:strCache>
                <c:ptCount val="6"/>
                <c:pt idx="0">
                  <c:v>Quality of the service improved</c:v>
                </c:pt>
                <c:pt idx="1">
                  <c:v>Company's reputation improved</c:v>
                </c:pt>
                <c:pt idx="2">
                  <c:v>Public attitude improved</c:v>
                </c:pt>
                <c:pt idx="3">
                  <c:v>Costs on energy saved</c:v>
                </c:pt>
                <c:pt idx="4">
                  <c:v>Energy efficiency improved</c:v>
                </c:pt>
                <c:pt idx="5">
                  <c:v>Attractiveness of vicinity (environment) increased</c:v>
                </c:pt>
              </c:strCache>
            </c:strRef>
          </c:cat>
          <c:val>
            <c:numRef>
              <c:f>'[Fin min pristatymo pav(en-GB) (1).xlsx]Sheet6'!$G$5:$G$10</c:f>
              <c:numCache>
                <c:formatCode>0%</c:formatCode>
                <c:ptCount val="6"/>
                <c:pt idx="0">
                  <c:v>0.125</c:v>
                </c:pt>
                <c:pt idx="1">
                  <c:v>0.125</c:v>
                </c:pt>
                <c:pt idx="2">
                  <c:v>0.188</c:v>
                </c:pt>
                <c:pt idx="3">
                  <c:v>0.438</c:v>
                </c:pt>
                <c:pt idx="4">
                  <c:v>0.375</c:v>
                </c:pt>
                <c:pt idx="5">
                  <c:v>0.25</c:v>
                </c:pt>
              </c:numCache>
            </c:numRef>
          </c:val>
          <c:extLst xmlns:c16r2="http://schemas.microsoft.com/office/drawing/2015/06/chart">
            <c:ext xmlns:c16="http://schemas.microsoft.com/office/drawing/2014/chart" uri="{C3380CC4-5D6E-409C-BE32-E72D297353CC}">
              <c16:uniqueId val="{00000004-EBBB-4D5B-9C55-E658548A41EB}"/>
            </c:ext>
          </c:extLst>
        </c:ser>
        <c:dLbls>
          <c:showLegendKey val="0"/>
          <c:showVal val="0"/>
          <c:showCatName val="0"/>
          <c:showSerName val="0"/>
          <c:showPercent val="0"/>
          <c:showBubbleSize val="0"/>
        </c:dLbls>
        <c:gapWidth val="150"/>
        <c:overlap val="100"/>
        <c:axId val="82646144"/>
        <c:axId val="82647680"/>
      </c:barChart>
      <c:catAx>
        <c:axId val="82646144"/>
        <c:scaling>
          <c:orientation val="minMax"/>
        </c:scaling>
        <c:delete val="0"/>
        <c:axPos val="l"/>
        <c:numFmt formatCode="General" sourceLinked="0"/>
        <c:majorTickMark val="out"/>
        <c:minorTickMark val="none"/>
        <c:tickLblPos val="nextTo"/>
        <c:crossAx val="82647680"/>
        <c:crosses val="autoZero"/>
        <c:auto val="1"/>
        <c:lblAlgn val="ctr"/>
        <c:lblOffset val="100"/>
        <c:noMultiLvlLbl val="0"/>
      </c:catAx>
      <c:valAx>
        <c:axId val="82647680"/>
        <c:scaling>
          <c:orientation val="minMax"/>
        </c:scaling>
        <c:delete val="0"/>
        <c:axPos val="b"/>
        <c:majorGridlines/>
        <c:numFmt formatCode="0%" sourceLinked="1"/>
        <c:majorTickMark val="out"/>
        <c:minorTickMark val="none"/>
        <c:tickLblPos val="nextTo"/>
        <c:crossAx val="82646144"/>
        <c:crosses val="autoZero"/>
        <c:crossBetween val="between"/>
      </c:valAx>
    </c:plotArea>
    <c:legend>
      <c:legendPos val="r"/>
      <c:overlay val="0"/>
    </c:legend>
    <c:plotVisOnly val="1"/>
    <c:dispBlanksAs val="gap"/>
    <c:showDLblsOverMax val="1"/>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lt-LT"/>
              <a:t> </a:t>
            </a:r>
            <a:endParaRPr lang="en-GB"/>
          </a:p>
        </c:rich>
      </c:tx>
      <c:overlay val="0"/>
      <c:spPr>
        <a:noFill/>
        <a:ln>
          <a:noFill/>
        </a:ln>
        <a:effectLst/>
      </c:spPr>
    </c:title>
    <c:autoTitleDeleted val="0"/>
    <c:plotArea>
      <c:layout/>
      <c:pie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dPt>
          <c:dLbls>
            <c:dLbl>
              <c:idx val="0"/>
              <c:layout>
                <c:manualLayout>
                  <c:x val="-4.4257398859625305E-3"/>
                  <c:y val="-2.6620370370370371E-2"/>
                </c:manualLayout>
              </c:layout>
              <c:tx>
                <c:rich>
                  <a:bodyPr/>
                  <a:lstStyle/>
                  <a:p>
                    <a:r>
                      <a:rPr lang="en-US" sz="1600" dirty="0" smtClean="0"/>
                      <a:t>Seed stage stage </a:t>
                    </a:r>
                    <a:r>
                      <a:rPr lang="en-US" sz="1600" dirty="0"/>
                      <a:t>
4,4%</a:t>
                    </a:r>
                  </a:p>
                </c:rich>
              </c:tx>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3589870679944127"/>
                  <c:y val="0.14348575147717557"/>
                </c:manualLayout>
              </c:layout>
              <c:tx>
                <c:rich>
                  <a:bodyPr/>
                  <a:lstStyle/>
                  <a:p>
                    <a:r>
                      <a:rPr lang="en-US" sz="1600" dirty="0" smtClean="0"/>
                      <a:t>Start up stage </a:t>
                    </a:r>
                    <a:r>
                      <a:rPr lang="en-US" sz="1600" dirty="0"/>
                      <a:t>
7,1%</a:t>
                    </a:r>
                    <a:endParaRPr lang="en-US" sz="1400" dirty="0"/>
                  </a:p>
                </c:rich>
              </c:tx>
              <c:showLegendKey val="0"/>
              <c:showVal val="1"/>
              <c:showCatName val="1"/>
              <c:showSerName val="0"/>
              <c:showPercent val="0"/>
              <c:showBubbleSize val="0"/>
              <c:separator>
</c:separator>
            </c:dLbl>
            <c:dLbl>
              <c:idx val="2"/>
              <c:delete val="1"/>
              <c:extLst>
                <c:ext xmlns:c15="http://schemas.microsoft.com/office/drawing/2012/chart" uri="{CE6537A1-D6FC-4f65-9D91-7224C49458BB}">
                  <c15:layout/>
                </c:ext>
              </c:extLst>
            </c:dLbl>
            <c:dLbl>
              <c:idx val="3"/>
              <c:delete val="1"/>
            </c:dLbl>
            <c:dLbl>
              <c:idx val="4"/>
              <c:layout>
                <c:manualLayout>
                  <c:x val="-0.20781805346758259"/>
                  <c:y val="-5.9609161496628156E-2"/>
                </c:manualLayout>
              </c:layout>
              <c:tx>
                <c:rich>
                  <a:bodyPr/>
                  <a:lstStyle/>
                  <a:p>
                    <a:r>
                      <a:rPr lang="en-US" sz="1600" dirty="0" smtClean="0"/>
                      <a:t>Other</a:t>
                    </a:r>
                    <a:r>
                      <a:rPr lang="en-US" sz="1600" dirty="0"/>
                      <a:t>
1,7%</a:t>
                    </a:r>
                  </a:p>
                </c:rich>
              </c:tx>
              <c:showLegendKey val="0"/>
              <c:showVal val="1"/>
              <c:showCatName val="1"/>
              <c:showSerName val="0"/>
              <c:showPercent val="0"/>
              <c:showBubbleSize val="0"/>
              <c:separator>
</c:separator>
            </c:dLbl>
            <c:spPr>
              <a:noFill/>
              <a:ln>
                <a:noFill/>
              </a:ln>
              <a:effectLst/>
            </c:spPr>
            <c:txPr>
              <a:bodyPr rot="0" vert="horz"/>
              <a:lstStyle/>
              <a:p>
                <a:pPr>
                  <a:defRPr/>
                </a:pPr>
                <a:endParaRPr lang="en-US"/>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Sheet1!$B$240:$B$244</c:f>
              <c:strCache>
                <c:ptCount val="5"/>
                <c:pt idx="0">
                  <c:v>Kūrimo stadijoje</c:v>
                </c:pt>
                <c:pt idx="1">
                  <c:v>Startuolio stadijoje</c:v>
                </c:pt>
                <c:pt idx="2">
                  <c:v>Augimo stadijoje</c:v>
                </c:pt>
                <c:pt idx="3">
                  <c:v>Brandi įmonė</c:v>
                </c:pt>
                <c:pt idx="4">
                  <c:v>Kita</c:v>
                </c:pt>
              </c:strCache>
            </c:strRef>
          </c:cat>
          <c:val>
            <c:numRef>
              <c:f>Sheet1!$G$240:$G$244</c:f>
              <c:numCache>
                <c:formatCode>0.0%</c:formatCode>
                <c:ptCount val="5"/>
                <c:pt idx="0">
                  <c:v>4.4217687074829932E-2</c:v>
                </c:pt>
                <c:pt idx="1">
                  <c:v>7.1428571428571425E-2</c:v>
                </c:pt>
                <c:pt idx="2">
                  <c:v>0.4625850340136054</c:v>
                </c:pt>
                <c:pt idx="3">
                  <c:v>0.40476190476190477</c:v>
                </c:pt>
                <c:pt idx="4">
                  <c:v>1.7006802721088437E-2</c:v>
                </c:pt>
              </c:numCache>
            </c:numRef>
          </c:val>
          <c:extLst xmlns:c16r2="http://schemas.microsoft.com/office/drawing/2015/06/chart">
            <c:ext xmlns:c16="http://schemas.microsoft.com/office/drawing/2014/chart" uri="{C3380CC4-5D6E-409C-BE32-E72D297353CC}">
              <c16:uniqueId val="{00000001-FAFB-4F92-92CD-203DB5D157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GB"/>
              <a:t> </a:t>
            </a:r>
          </a:p>
        </c:rich>
      </c:tx>
      <c:overlay val="0"/>
      <c:spPr>
        <a:noFill/>
        <a:ln>
          <a:noFill/>
        </a:ln>
        <a:effectLst/>
      </c:spPr>
    </c:title>
    <c:autoTitleDeleted val="0"/>
    <c:plotArea>
      <c:layout/>
      <c:pie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dPt>
          <c:dLbls>
            <c:dLbl>
              <c:idx val="0"/>
              <c:delete val="1"/>
            </c:dLbl>
            <c:dLbl>
              <c:idx val="1"/>
              <c:delete val="1"/>
              <c:extLst>
                <c:ext xmlns:c15="http://schemas.microsoft.com/office/drawing/2012/chart" uri="{CE6537A1-D6FC-4f65-9D91-7224C49458BB}">
                  <c15:layout>
                    <c:manualLayout>
                      <c:w val="0.39129236203965062"/>
                      <c:h val="0.12479168977117294"/>
                    </c:manualLayout>
                  </c15:layout>
                </c:ext>
              </c:extLst>
            </c:dLbl>
            <c:dLbl>
              <c:idx val="2"/>
              <c:delete val="1"/>
              <c:extLst>
                <c:ext xmlns:c15="http://schemas.microsoft.com/office/drawing/2012/chart" uri="{CE6537A1-D6FC-4f65-9D91-7224C49458BB}">
                  <c15:layout>
                    <c:manualLayout>
                      <c:w val="0.2894326241134752"/>
                      <c:h val="0.16645851560221639"/>
                    </c:manualLayout>
                  </c15:layout>
                </c:ext>
              </c:extLst>
            </c:dLbl>
            <c:dLbl>
              <c:idx val="3"/>
              <c:delete val="1"/>
            </c:dLbl>
            <c:dLbl>
              <c:idx val="4"/>
              <c:delete val="1"/>
            </c:dLbl>
            <c:dLbl>
              <c:idx val="5"/>
              <c:tx>
                <c:rich>
                  <a:bodyPr/>
                  <a:lstStyle/>
                  <a:p>
                    <a:r>
                      <a:rPr lang="lt-LT" smtClean="0"/>
                      <a:t>Other</a:t>
                    </a:r>
                    <a:r>
                      <a:rPr lang="en-US"/>
                      <a:t>
11,0%</a:t>
                    </a:r>
                  </a:p>
                </c:rich>
              </c:tx>
              <c:showLegendKey val="0"/>
              <c:showVal val="1"/>
              <c:showCatName val="1"/>
              <c:showSerName val="0"/>
              <c:showPercent val="0"/>
              <c:showBubbleSize val="0"/>
              <c:separator>
</c:separator>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Sheet1!$B$228:$B$233</c:f>
              <c:strCache>
                <c:ptCount val="6"/>
                <c:pt idx="0">
                  <c:v>Ugdymo įstaiga</c:v>
                </c:pt>
                <c:pt idx="1">
                  <c:v>Daugiabučių bendrija</c:v>
                </c:pt>
                <c:pt idx="2">
                  <c:v>Kultūros įstaiga</c:v>
                </c:pt>
                <c:pt idx="3">
                  <c:v>Paslaugų sektoriaus įmonė</c:v>
                </c:pt>
                <c:pt idx="4">
                  <c:v>Gamybos sektoriaus įmonė</c:v>
                </c:pt>
                <c:pt idx="5">
                  <c:v>Kita</c:v>
                </c:pt>
              </c:strCache>
            </c:strRef>
          </c:cat>
          <c:val>
            <c:numRef>
              <c:f>Sheet1!$D$228:$D$233</c:f>
              <c:numCache>
                <c:formatCode>0.0%</c:formatCode>
                <c:ptCount val="6"/>
                <c:pt idx="0">
                  <c:v>1.2903225806451613E-2</c:v>
                </c:pt>
                <c:pt idx="1">
                  <c:v>6.4516129032258064E-3</c:v>
                </c:pt>
                <c:pt idx="2">
                  <c:v>3.2258064516129032E-3</c:v>
                </c:pt>
                <c:pt idx="3">
                  <c:v>0.5903225806451613</c:v>
                </c:pt>
                <c:pt idx="4">
                  <c:v>0.27741935483870966</c:v>
                </c:pt>
                <c:pt idx="5">
                  <c:v>0.10967741935483871</c:v>
                </c:pt>
              </c:numCache>
            </c:numRef>
          </c:val>
          <c:extLst xmlns:c16r2="http://schemas.microsoft.com/office/drawing/2015/06/chart">
            <c:ext xmlns:c16="http://schemas.microsoft.com/office/drawing/2014/chart" uri="{C3380CC4-5D6E-409C-BE32-E72D297353CC}">
              <c16:uniqueId val="{00000002-EE4E-4301-9F2F-597F7F6D72A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'[Fin min pristatymo pav(en-GB) (1).xlsx]Sheet1'!$B$3:$B$4</c:f>
              <c:strCache>
                <c:ptCount val="1"/>
                <c:pt idx="0">
                  <c:v>Part of the respondents who answered very relevant</c:v>
                </c:pt>
              </c:strCache>
            </c:strRef>
          </c:tx>
          <c:invertIfNegative val="0"/>
          <c:dLbls>
            <c:dLbl>
              <c:idx val="0"/>
              <c:spPr>
                <a:noFill/>
                <a:ln>
                  <a:noFill/>
                </a:ln>
                <a:effectLst/>
              </c:spPr>
              <c:txPr>
                <a:bodyPr/>
                <a:lstStyle/>
                <a:p>
                  <a:pPr>
                    <a:defRPr sz="1800">
                      <a:solidFill>
                        <a:srgbClr val="FF0000"/>
                      </a:solidFill>
                    </a:defRPr>
                  </a:pPr>
                  <a:endParaRPr lang="en-US"/>
                </a:p>
              </c:txPr>
              <c:showLegendKey val="0"/>
              <c:showVal val="1"/>
              <c:showCatName val="0"/>
              <c:showSerName val="0"/>
              <c:showPercent val="0"/>
              <c:showBubbleSize val="0"/>
            </c:dLbl>
            <c:dLbl>
              <c:idx val="1"/>
              <c:spPr>
                <a:noFill/>
                <a:ln>
                  <a:noFill/>
                </a:ln>
                <a:effectLst/>
              </c:spPr>
              <c:txPr>
                <a:bodyPr/>
                <a:lstStyle/>
                <a:p>
                  <a:pPr>
                    <a:defRPr sz="1800">
                      <a:solidFill>
                        <a:srgbClr val="FF0000"/>
                      </a:solidFill>
                    </a:defRPr>
                  </a:pPr>
                  <a:endParaRPr lang="en-US"/>
                </a:p>
              </c:txPr>
              <c:showLegendKey val="0"/>
              <c:showVal val="1"/>
              <c:showCatName val="0"/>
              <c:showSerName val="0"/>
              <c:showPercent val="0"/>
              <c:showBubbleSize val="0"/>
            </c:dLbl>
            <c:dLbl>
              <c:idx val="2"/>
              <c:layout>
                <c:manualLayout>
                  <c:x val="0"/>
                  <c:y val="-6.0171455482756694E-3"/>
                </c:manualLayout>
              </c:layout>
              <c:spPr>
                <a:noFill/>
                <a:ln>
                  <a:noFill/>
                </a:ln>
                <a:effectLst/>
              </c:spPr>
              <c:txPr>
                <a:bodyPr/>
                <a:lstStyle/>
                <a:p>
                  <a:pPr>
                    <a:defRPr sz="1800">
                      <a:solidFill>
                        <a:srgbClr val="FF0000"/>
                      </a:solidFill>
                    </a:defRPr>
                  </a:pPr>
                  <a:endParaRPr lang="en-US"/>
                </a:p>
              </c:txPr>
              <c:showLegendKey val="0"/>
              <c:showVal val="1"/>
              <c:showCatName val="0"/>
              <c:showSerName val="0"/>
              <c:showPercent val="0"/>
              <c:showBubbleSize val="0"/>
            </c:dLbl>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(1).xlsx]Sheet1'!$A$5:$A$18</c:f>
              <c:strCache>
                <c:ptCount val="14"/>
                <c:pt idx="0">
                  <c:v>High taxes for business</c:v>
                </c:pt>
                <c:pt idx="1">
                  <c:v>Increasing personnel costs</c:v>
                </c:pt>
                <c:pt idx="2">
                  <c:v>Lack of financial resources for business development (lack of working capital)</c:v>
                </c:pt>
                <c:pt idx="3">
                  <c:v>Problem of employees (specialists) attraction and retention</c:v>
                </c:pt>
                <c:pt idx="4">
                  <c:v>Unfavourable business laws</c:v>
                </c:pt>
                <c:pt idx="5">
                  <c:v>Tax volatility increases business risk</c:v>
                </c:pt>
                <c:pt idx="6">
                  <c:v>Low profitability of the company</c:v>
                </c:pt>
                <c:pt idx="7">
                  <c:v>Strong competition</c:v>
                </c:pt>
                <c:pt idx="8">
                  <c:v>Lack of financial resources for business start-up (business establishment costs)</c:v>
                </c:pt>
                <c:pt idx="9">
                  <c:v>Insolvent or late paying customers</c:v>
                </c:pt>
                <c:pt idx="10">
                  <c:v>Lack of information on business development opportunities </c:v>
                </c:pt>
                <c:pt idx="11">
                  <c:v>Problems of product creation and development</c:v>
                </c:pt>
                <c:pt idx="12">
                  <c:v>Lack of knowledge to develop business</c:v>
                </c:pt>
                <c:pt idx="13">
                  <c:v>Problem of investment attraction (for scientific researches and experimental development)</c:v>
                </c:pt>
              </c:strCache>
            </c:strRef>
          </c:cat>
          <c:val>
            <c:numRef>
              <c:f>'[Fin min pristatymo pav(en-GB) (1).xlsx]Sheet1'!$B$5:$B$18</c:f>
              <c:numCache>
                <c:formatCode>0.00%</c:formatCode>
                <c:ptCount val="14"/>
                <c:pt idx="0">
                  <c:v>0.65300000000000002</c:v>
                </c:pt>
                <c:pt idx="1">
                  <c:v>0.58199999999999996</c:v>
                </c:pt>
                <c:pt idx="2">
                  <c:v>0.54400000000000004</c:v>
                </c:pt>
                <c:pt idx="3">
                  <c:v>0.48</c:v>
                </c:pt>
                <c:pt idx="4">
                  <c:v>0.44900000000000001</c:v>
                </c:pt>
                <c:pt idx="5">
                  <c:v>0.47599999999999998</c:v>
                </c:pt>
                <c:pt idx="6">
                  <c:v>0.40500000000000003</c:v>
                </c:pt>
                <c:pt idx="7">
                  <c:v>0.34399999999999997</c:v>
                </c:pt>
                <c:pt idx="8">
                  <c:v>0.432</c:v>
                </c:pt>
                <c:pt idx="9">
                  <c:v>0.28899999999999998</c:v>
                </c:pt>
                <c:pt idx="10">
                  <c:v>0.17699999999999999</c:v>
                </c:pt>
                <c:pt idx="11">
                  <c:v>0.14599999999999999</c:v>
                </c:pt>
                <c:pt idx="12">
                  <c:v>0.11899999999999999</c:v>
                </c:pt>
                <c:pt idx="13">
                  <c:v>0.10199999999999999</c:v>
                </c:pt>
              </c:numCache>
            </c:numRef>
          </c:val>
          <c:extLst xmlns:c16r2="http://schemas.microsoft.com/office/drawing/2015/06/chart">
            <c:ext xmlns:c16="http://schemas.microsoft.com/office/drawing/2014/chart" uri="{C3380CC4-5D6E-409C-BE32-E72D297353CC}">
              <c16:uniqueId val="{00000000-88F4-4567-B46D-F67304B264EB}"/>
            </c:ext>
          </c:extLst>
        </c:ser>
        <c:ser>
          <c:idx val="1"/>
          <c:order val="1"/>
          <c:tx>
            <c:strRef>
              <c:f>'[Fin min pristatymo pav(en-GB) (1).xlsx]Sheet1'!$C$3:$C$4</c:f>
              <c:strCache>
                <c:ptCount val="1"/>
                <c:pt idx="0">
                  <c:v>Part of the respondents who answered relevant</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(1).xlsx]Sheet1'!$A$5:$A$18</c:f>
              <c:strCache>
                <c:ptCount val="14"/>
                <c:pt idx="0">
                  <c:v>High taxes for business</c:v>
                </c:pt>
                <c:pt idx="1">
                  <c:v>Increasing personnel costs</c:v>
                </c:pt>
                <c:pt idx="2">
                  <c:v>Lack of financial resources for business development (lack of working capital)</c:v>
                </c:pt>
                <c:pt idx="3">
                  <c:v>Problem of employees (specialists) attraction and retention</c:v>
                </c:pt>
                <c:pt idx="4">
                  <c:v>Unfavourable business laws</c:v>
                </c:pt>
                <c:pt idx="5">
                  <c:v>Tax volatility increases business risk</c:v>
                </c:pt>
                <c:pt idx="6">
                  <c:v>Low profitability of the company</c:v>
                </c:pt>
                <c:pt idx="7">
                  <c:v>Strong competition</c:v>
                </c:pt>
                <c:pt idx="8">
                  <c:v>Lack of financial resources for business start-up (business establishment costs)</c:v>
                </c:pt>
                <c:pt idx="9">
                  <c:v>Insolvent or late paying customers</c:v>
                </c:pt>
                <c:pt idx="10">
                  <c:v>Lack of information on business development opportunities </c:v>
                </c:pt>
                <c:pt idx="11">
                  <c:v>Problems of product creation and development</c:v>
                </c:pt>
                <c:pt idx="12">
                  <c:v>Lack of knowledge to develop business</c:v>
                </c:pt>
                <c:pt idx="13">
                  <c:v>Problem of investment attraction (for scientific researches and experimental development)</c:v>
                </c:pt>
              </c:strCache>
            </c:strRef>
          </c:cat>
          <c:val>
            <c:numRef>
              <c:f>'[Fin min pristatymo pav(en-GB) (1).xlsx]Sheet1'!$C$5:$C$18</c:f>
              <c:numCache>
                <c:formatCode>0.00%</c:formatCode>
                <c:ptCount val="14"/>
                <c:pt idx="0">
                  <c:v>0.19700000000000001</c:v>
                </c:pt>
                <c:pt idx="1">
                  <c:v>0.21099999999999999</c:v>
                </c:pt>
                <c:pt idx="2">
                  <c:v>0.17699999999999999</c:v>
                </c:pt>
                <c:pt idx="3">
                  <c:v>0.23499999999999999</c:v>
                </c:pt>
                <c:pt idx="4">
                  <c:v>0.23499999999999999</c:v>
                </c:pt>
                <c:pt idx="5">
                  <c:v>0.20399999999999999</c:v>
                </c:pt>
                <c:pt idx="6">
                  <c:v>0.218</c:v>
                </c:pt>
                <c:pt idx="7">
                  <c:v>0.23799999999999999</c:v>
                </c:pt>
                <c:pt idx="8">
                  <c:v>0.122</c:v>
                </c:pt>
                <c:pt idx="9">
                  <c:v>0.14299999999999999</c:v>
                </c:pt>
                <c:pt idx="10" formatCode="0%">
                  <c:v>0.19</c:v>
                </c:pt>
                <c:pt idx="11">
                  <c:v>0.16</c:v>
                </c:pt>
                <c:pt idx="12" formatCode="0%">
                  <c:v>0.17</c:v>
                </c:pt>
                <c:pt idx="13">
                  <c:v>0.13300000000000001</c:v>
                </c:pt>
              </c:numCache>
            </c:numRef>
          </c:val>
          <c:extLst xmlns:c16r2="http://schemas.microsoft.com/office/drawing/2015/06/chart">
            <c:ext xmlns:c16="http://schemas.microsoft.com/office/drawing/2014/chart" uri="{C3380CC4-5D6E-409C-BE32-E72D297353CC}">
              <c16:uniqueId val="{00000001-88F4-4567-B46D-F67304B264EB}"/>
            </c:ext>
          </c:extLst>
        </c:ser>
        <c:ser>
          <c:idx val="2"/>
          <c:order val="2"/>
          <c:tx>
            <c:strRef>
              <c:f>'[Fin min pristatymo pav(en-GB) (1).xlsx]Sheet1'!$D$3:$D$4</c:f>
              <c:strCache>
                <c:ptCount val="1"/>
                <c:pt idx="0">
                  <c:v>Part of the respondents who answered neither relevant nor irrelevant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(1).xlsx]Sheet1'!$A$5:$A$18</c:f>
              <c:strCache>
                <c:ptCount val="14"/>
                <c:pt idx="0">
                  <c:v>High taxes for business</c:v>
                </c:pt>
                <c:pt idx="1">
                  <c:v>Increasing personnel costs</c:v>
                </c:pt>
                <c:pt idx="2">
                  <c:v>Lack of financial resources for business development (lack of working capital)</c:v>
                </c:pt>
                <c:pt idx="3">
                  <c:v>Problem of employees (specialists) attraction and retention</c:v>
                </c:pt>
                <c:pt idx="4">
                  <c:v>Unfavourable business laws</c:v>
                </c:pt>
                <c:pt idx="5">
                  <c:v>Tax volatility increases business risk</c:v>
                </c:pt>
                <c:pt idx="6">
                  <c:v>Low profitability of the company</c:v>
                </c:pt>
                <c:pt idx="7">
                  <c:v>Strong competition</c:v>
                </c:pt>
                <c:pt idx="8">
                  <c:v>Lack of financial resources for business start-up (business establishment costs)</c:v>
                </c:pt>
                <c:pt idx="9">
                  <c:v>Insolvent or late paying customers</c:v>
                </c:pt>
                <c:pt idx="10">
                  <c:v>Lack of information on business development opportunities </c:v>
                </c:pt>
                <c:pt idx="11">
                  <c:v>Problems of product creation and development</c:v>
                </c:pt>
                <c:pt idx="12">
                  <c:v>Lack of knowledge to develop business</c:v>
                </c:pt>
                <c:pt idx="13">
                  <c:v>Problem of investment attraction (for scientific researches and experimental development)</c:v>
                </c:pt>
              </c:strCache>
            </c:strRef>
          </c:cat>
          <c:val>
            <c:numRef>
              <c:f>'[Fin min pristatymo pav(en-GB) (1).xlsx]Sheet1'!$D$5:$D$18</c:f>
              <c:numCache>
                <c:formatCode>0.00%</c:formatCode>
                <c:ptCount val="14"/>
                <c:pt idx="0">
                  <c:v>8.7999999999999995E-2</c:v>
                </c:pt>
                <c:pt idx="1">
                  <c:v>0.122</c:v>
                </c:pt>
                <c:pt idx="2">
                  <c:v>0.156</c:v>
                </c:pt>
                <c:pt idx="3" formatCode="0%">
                  <c:v>0.15</c:v>
                </c:pt>
                <c:pt idx="4" formatCode="0%">
                  <c:v>0.19</c:v>
                </c:pt>
                <c:pt idx="5" formatCode="0%">
                  <c:v>0.17</c:v>
                </c:pt>
                <c:pt idx="6">
                  <c:v>0.248</c:v>
                </c:pt>
                <c:pt idx="7">
                  <c:v>0.252</c:v>
                </c:pt>
                <c:pt idx="8">
                  <c:v>9.9000000000000005E-2</c:v>
                </c:pt>
                <c:pt idx="9">
                  <c:v>0.20399999999999999</c:v>
                </c:pt>
                <c:pt idx="10">
                  <c:v>0.30599999999999999</c:v>
                </c:pt>
                <c:pt idx="11">
                  <c:v>0.28899999999999998</c:v>
                </c:pt>
                <c:pt idx="12">
                  <c:v>0.33700000000000002</c:v>
                </c:pt>
                <c:pt idx="13">
                  <c:v>0.19700000000000001</c:v>
                </c:pt>
              </c:numCache>
            </c:numRef>
          </c:val>
          <c:extLst xmlns:c16r2="http://schemas.microsoft.com/office/drawing/2015/06/chart">
            <c:ext xmlns:c16="http://schemas.microsoft.com/office/drawing/2014/chart" uri="{C3380CC4-5D6E-409C-BE32-E72D297353CC}">
              <c16:uniqueId val="{00000002-88F4-4567-B46D-F67304B264EB}"/>
            </c:ext>
          </c:extLst>
        </c:ser>
        <c:ser>
          <c:idx val="3"/>
          <c:order val="3"/>
          <c:tx>
            <c:strRef>
              <c:f>'[Fin min pristatymo pav(en-GB) (1).xlsx]Sheet1'!$E$3:$E$4</c:f>
              <c:strCache>
                <c:ptCount val="1"/>
                <c:pt idx="0">
                  <c:v>Part of the respondents who answered irrelevant</c:v>
                </c:pt>
              </c:strCache>
            </c:strRef>
          </c:tx>
          <c:invertIfNegative val="0"/>
          <c:dLbls>
            <c:showLegendKey val="0"/>
            <c:showVal val="1"/>
            <c:showCatName val="0"/>
            <c:showSerName val="0"/>
            <c:showPercent val="0"/>
            <c:showBubbleSize val="0"/>
            <c:showLeaderLines val="0"/>
          </c:dLbls>
          <c:cat>
            <c:strRef>
              <c:f>'[Fin min pristatymo pav(en-GB) (1).xlsx]Sheet1'!$A$5:$A$18</c:f>
              <c:strCache>
                <c:ptCount val="14"/>
                <c:pt idx="0">
                  <c:v>High taxes for business</c:v>
                </c:pt>
                <c:pt idx="1">
                  <c:v>Increasing personnel costs</c:v>
                </c:pt>
                <c:pt idx="2">
                  <c:v>Lack of financial resources for business development (lack of working capital)</c:v>
                </c:pt>
                <c:pt idx="3">
                  <c:v>Problem of employees (specialists) attraction and retention</c:v>
                </c:pt>
                <c:pt idx="4">
                  <c:v>Unfavourable business laws</c:v>
                </c:pt>
                <c:pt idx="5">
                  <c:v>Tax volatility increases business risk</c:v>
                </c:pt>
                <c:pt idx="6">
                  <c:v>Low profitability of the company</c:v>
                </c:pt>
                <c:pt idx="7">
                  <c:v>Strong competition</c:v>
                </c:pt>
                <c:pt idx="8">
                  <c:v>Lack of financial resources for business start-up (business establishment costs)</c:v>
                </c:pt>
                <c:pt idx="9">
                  <c:v>Insolvent or late paying customers</c:v>
                </c:pt>
                <c:pt idx="10">
                  <c:v>Lack of information on business development opportunities </c:v>
                </c:pt>
                <c:pt idx="11">
                  <c:v>Problems of product creation and development</c:v>
                </c:pt>
                <c:pt idx="12">
                  <c:v>Lack of knowledge to develop business</c:v>
                </c:pt>
                <c:pt idx="13">
                  <c:v>Problem of investment attraction (for scientific researches and experimental development)</c:v>
                </c:pt>
              </c:strCache>
            </c:strRef>
          </c:cat>
          <c:val>
            <c:numRef>
              <c:f>'[Fin min pristatymo pav(en-GB) (1).xlsx]Sheet1'!$E$5:$E$18</c:f>
              <c:numCache>
                <c:formatCode>0.00%</c:formatCode>
                <c:ptCount val="14"/>
                <c:pt idx="0">
                  <c:v>3.6999999999999998E-2</c:v>
                </c:pt>
                <c:pt idx="1">
                  <c:v>5.8000000000000003E-2</c:v>
                </c:pt>
                <c:pt idx="2">
                  <c:v>7.0999999999999994E-2</c:v>
                </c:pt>
                <c:pt idx="3">
                  <c:v>7.0999999999999994E-2</c:v>
                </c:pt>
                <c:pt idx="4">
                  <c:v>8.7999999999999995E-2</c:v>
                </c:pt>
                <c:pt idx="5">
                  <c:v>9.1999999999999998E-2</c:v>
                </c:pt>
                <c:pt idx="6">
                  <c:v>0.10199999999999999</c:v>
                </c:pt>
                <c:pt idx="7">
                  <c:v>0.105</c:v>
                </c:pt>
                <c:pt idx="8">
                  <c:v>9.5000000000000001E-2</c:v>
                </c:pt>
                <c:pt idx="9">
                  <c:v>0.184</c:v>
                </c:pt>
                <c:pt idx="10">
                  <c:v>0.19700000000000001</c:v>
                </c:pt>
                <c:pt idx="11">
                  <c:v>0.224</c:v>
                </c:pt>
                <c:pt idx="12">
                  <c:v>0.218</c:v>
                </c:pt>
                <c:pt idx="13" formatCode="0%">
                  <c:v>0.18</c:v>
                </c:pt>
              </c:numCache>
            </c:numRef>
          </c:val>
          <c:extLst xmlns:c16r2="http://schemas.microsoft.com/office/drawing/2015/06/chart">
            <c:ext xmlns:c16="http://schemas.microsoft.com/office/drawing/2014/chart" uri="{C3380CC4-5D6E-409C-BE32-E72D297353CC}">
              <c16:uniqueId val="{00000003-88F4-4567-B46D-F67304B264EB}"/>
            </c:ext>
          </c:extLst>
        </c:ser>
        <c:ser>
          <c:idx val="4"/>
          <c:order val="4"/>
          <c:tx>
            <c:strRef>
              <c:f>'[Fin min pristatymo pav(en-GB) (1).xlsx]Sheet1'!$F$3:$F$4</c:f>
              <c:strCache>
                <c:ptCount val="1"/>
                <c:pt idx="0">
                  <c:v>Part of the respondents who answered completely irrelevant</c:v>
                </c:pt>
              </c:strCache>
            </c:strRef>
          </c:tx>
          <c:invertIfNegative val="0"/>
          <c:dLbls>
            <c:showLegendKey val="0"/>
            <c:showVal val="1"/>
            <c:showCatName val="0"/>
            <c:showSerName val="0"/>
            <c:showPercent val="0"/>
            <c:showBubbleSize val="0"/>
            <c:showLeaderLines val="0"/>
          </c:dLbls>
          <c:cat>
            <c:strRef>
              <c:f>'[Fin min pristatymo pav(en-GB) (1).xlsx]Sheet1'!$A$5:$A$18</c:f>
              <c:strCache>
                <c:ptCount val="14"/>
                <c:pt idx="0">
                  <c:v>High taxes for business</c:v>
                </c:pt>
                <c:pt idx="1">
                  <c:v>Increasing personnel costs</c:v>
                </c:pt>
                <c:pt idx="2">
                  <c:v>Lack of financial resources for business development (lack of working capital)</c:v>
                </c:pt>
                <c:pt idx="3">
                  <c:v>Problem of employees (specialists) attraction and retention</c:v>
                </c:pt>
                <c:pt idx="4">
                  <c:v>Unfavourable business laws</c:v>
                </c:pt>
                <c:pt idx="5">
                  <c:v>Tax volatility increases business risk</c:v>
                </c:pt>
                <c:pt idx="6">
                  <c:v>Low profitability of the company</c:v>
                </c:pt>
                <c:pt idx="7">
                  <c:v>Strong competition</c:v>
                </c:pt>
                <c:pt idx="8">
                  <c:v>Lack of financial resources for business start-up (business establishment costs)</c:v>
                </c:pt>
                <c:pt idx="9">
                  <c:v>Insolvent or late paying customers</c:v>
                </c:pt>
                <c:pt idx="10">
                  <c:v>Lack of information on business development opportunities </c:v>
                </c:pt>
                <c:pt idx="11">
                  <c:v>Problems of product creation and development</c:v>
                </c:pt>
                <c:pt idx="12">
                  <c:v>Lack of knowledge to develop business</c:v>
                </c:pt>
                <c:pt idx="13">
                  <c:v>Problem of investment attraction (for scientific researches and experimental development)</c:v>
                </c:pt>
              </c:strCache>
            </c:strRef>
          </c:cat>
          <c:val>
            <c:numRef>
              <c:f>'[Fin min pristatymo pav(en-GB) (1).xlsx]Sheet1'!$F$5:$F$18</c:f>
              <c:numCache>
                <c:formatCode>0.00%</c:formatCode>
                <c:ptCount val="14"/>
                <c:pt idx="0">
                  <c:v>2.4E-2</c:v>
                </c:pt>
                <c:pt idx="1">
                  <c:v>2.7E-2</c:v>
                </c:pt>
                <c:pt idx="2">
                  <c:v>5.0999999999999997E-2</c:v>
                </c:pt>
                <c:pt idx="3">
                  <c:v>6.5000000000000002E-2</c:v>
                </c:pt>
                <c:pt idx="4">
                  <c:v>3.6999999999999998E-2</c:v>
                </c:pt>
                <c:pt idx="5">
                  <c:v>5.8000000000000003E-2</c:v>
                </c:pt>
                <c:pt idx="6">
                  <c:v>2.7E-2</c:v>
                </c:pt>
                <c:pt idx="7">
                  <c:v>6.0999999999999999E-2</c:v>
                </c:pt>
                <c:pt idx="8">
                  <c:v>0.252</c:v>
                </c:pt>
                <c:pt idx="9" formatCode="0%">
                  <c:v>0.18</c:v>
                </c:pt>
                <c:pt idx="10">
                  <c:v>0.129</c:v>
                </c:pt>
                <c:pt idx="11" formatCode="0%">
                  <c:v>0.18</c:v>
                </c:pt>
                <c:pt idx="12">
                  <c:v>0.156</c:v>
                </c:pt>
                <c:pt idx="13">
                  <c:v>0.38800000000000001</c:v>
                </c:pt>
              </c:numCache>
            </c:numRef>
          </c:val>
          <c:extLst xmlns:c16r2="http://schemas.microsoft.com/office/drawing/2015/06/chart">
            <c:ext xmlns:c16="http://schemas.microsoft.com/office/drawing/2014/chart" uri="{C3380CC4-5D6E-409C-BE32-E72D297353CC}">
              <c16:uniqueId val="{00000004-88F4-4567-B46D-F67304B264EB}"/>
            </c:ext>
          </c:extLst>
        </c:ser>
        <c:dLbls>
          <c:showLegendKey val="0"/>
          <c:showVal val="0"/>
          <c:showCatName val="0"/>
          <c:showSerName val="0"/>
          <c:showPercent val="0"/>
          <c:showBubbleSize val="0"/>
        </c:dLbls>
        <c:gapWidth val="75"/>
        <c:overlap val="100"/>
        <c:axId val="43202048"/>
        <c:axId val="43203584"/>
      </c:barChart>
      <c:catAx>
        <c:axId val="43202048"/>
        <c:scaling>
          <c:orientation val="minMax"/>
        </c:scaling>
        <c:delete val="0"/>
        <c:axPos val="l"/>
        <c:numFmt formatCode="General" sourceLinked="0"/>
        <c:majorTickMark val="none"/>
        <c:minorTickMark val="none"/>
        <c:tickLblPos val="nextTo"/>
        <c:txPr>
          <a:bodyPr/>
          <a:lstStyle/>
          <a:p>
            <a:pPr>
              <a:defRPr sz="1600"/>
            </a:pPr>
            <a:endParaRPr lang="en-US"/>
          </a:p>
        </c:txPr>
        <c:crossAx val="43203584"/>
        <c:crosses val="autoZero"/>
        <c:auto val="1"/>
        <c:lblAlgn val="ctr"/>
        <c:lblOffset val="100"/>
        <c:noMultiLvlLbl val="0"/>
      </c:catAx>
      <c:valAx>
        <c:axId val="43203584"/>
        <c:scaling>
          <c:orientation val="minMax"/>
        </c:scaling>
        <c:delete val="0"/>
        <c:axPos val="b"/>
        <c:majorGridlines/>
        <c:numFmt formatCode="0.00%" sourceLinked="1"/>
        <c:majorTickMark val="none"/>
        <c:minorTickMark val="none"/>
        <c:tickLblPos val="nextTo"/>
        <c:spPr>
          <a:ln w="9525">
            <a:noFill/>
          </a:ln>
        </c:spPr>
        <c:crossAx val="43202048"/>
        <c:crosses val="autoZero"/>
        <c:crossBetween val="between"/>
      </c:valAx>
    </c:plotArea>
    <c:legend>
      <c:legendPos val="b"/>
      <c:layout>
        <c:manualLayout>
          <c:xMode val="edge"/>
          <c:yMode val="edge"/>
          <c:x val="7.4999999999999997E-3"/>
          <c:y val="0.87650815805133275"/>
          <c:w val="0.99249995947634251"/>
          <c:h val="9.3666337217582801E-2"/>
        </c:manualLayout>
      </c:layout>
      <c:overlay val="0"/>
      <c:txPr>
        <a:bodyPr/>
        <a:lstStyle/>
        <a:p>
          <a:pPr>
            <a:defRPr sz="1200"/>
          </a:pPr>
          <a:endParaRPr lang="en-US"/>
        </a:p>
      </c:txPr>
    </c:legend>
    <c:plotVisOnly val="1"/>
    <c:dispBlanksAs val="gap"/>
    <c:showDLblsOverMax val="1"/>
  </c:chart>
  <c:txPr>
    <a:bodyPr rot="0" vert="horz"/>
    <a:lstStyle/>
    <a:p>
      <a:pPr>
        <a:defRPr lang="en-US" sz="900" u="none"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12099308295133"/>
          <c:y val="3.8441281698923038E-2"/>
          <c:w val="0.52207156667475541"/>
          <c:h val="0.91338301440185976"/>
        </c:manualLayout>
      </c:layout>
      <c:barChart>
        <c:barDir val="bar"/>
        <c:grouping val="stacked"/>
        <c:varyColors val="0"/>
        <c:ser>
          <c:idx val="0"/>
          <c:order val="0"/>
          <c:tx>
            <c:strRef>
              <c:f>'[Fin min pristatymo pav(en-GB) (1).xlsx]Sheet2'!$C$3</c:f>
              <c:strCache>
                <c:ptCount val="1"/>
                <c:pt idx="0">
                  <c:v>I used</c:v>
                </c:pt>
              </c:strCache>
            </c:strRef>
          </c:tx>
          <c:invertIfNegative val="0"/>
          <c:dLbls>
            <c:dLbl>
              <c:idx val="0"/>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dLbl>
            <c:dLbl>
              <c:idx val="1"/>
              <c:spPr>
                <a:noFill/>
                <a:ln>
                  <a:noFill/>
                </a:ln>
                <a:effectLst/>
              </c:spPr>
              <c:txPr>
                <a:bodyPr/>
                <a:lstStyle/>
                <a:p>
                  <a:pPr>
                    <a:defRPr sz="1600" b="1">
                      <a:solidFill>
                        <a:schemeClr val="tx1"/>
                      </a:solidFill>
                      <a:sym typeface="Symbol"/>
                    </a:defRPr>
                  </a:pPr>
                  <a:endParaRPr lang="en-US"/>
                </a:p>
              </c:txPr>
              <c:showLegendKey val="0"/>
              <c:showVal val="1"/>
              <c:showCatName val="0"/>
              <c:showSerName val="0"/>
              <c:showPercent val="0"/>
              <c:showBubbleSize val="0"/>
            </c:dLbl>
            <c:dLbl>
              <c:idx val="2"/>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(1).xlsx]Sheet2'!$B$4:$B$23</c:f>
              <c:strCache>
                <c:ptCount val="20"/>
                <c:pt idx="0">
                  <c:v>I finance the business from private resources</c:v>
                </c:pt>
                <c:pt idx="1">
                  <c:v>Leasing</c:v>
                </c:pt>
                <c:pt idx="2">
                  <c:v>EU support (non-repayable grant)</c:v>
                </c:pt>
                <c:pt idx="3">
                  <c:v>Credit line</c:v>
                </c:pt>
                <c:pt idx="4">
                  <c:v>Credit limit</c:v>
                </c:pt>
                <c:pt idx="5">
                  <c:v>Soft loan</c:v>
                </c:pt>
                <c:pt idx="6">
                  <c:v>Loan for working capital</c:v>
                </c:pt>
                <c:pt idx="7">
                  <c:v>Investment loan</c:v>
                </c:pt>
                <c:pt idx="8">
                  <c:v>Loan for new and small enterprises</c:v>
                </c:pt>
                <c:pt idx="9">
                  <c:v>Overdraft (account credit)</c:v>
                </c:pt>
                <c:pt idx="10">
                  <c:v>Individual guarantee</c:v>
                </c:pt>
                <c:pt idx="11">
                  <c:v>Insurance of goods</c:v>
                </c:pt>
                <c:pt idx="12">
                  <c:v>Peer-to-peer lending platforms (loan)</c:v>
                </c:pt>
                <c:pt idx="13">
                  <c:v>Factoring</c:v>
                </c:pt>
                <c:pt idx="14">
                  <c:v>Shared risk loan</c:v>
                </c:pt>
                <c:pt idx="15">
                  <c:v>Joint funding</c:v>
                </c:pt>
                <c:pt idx="16">
                  <c:v>Portfolio guarantee</c:v>
                </c:pt>
                <c:pt idx="17">
                  <c:v>Export insurance</c:v>
                </c:pt>
                <c:pt idx="18">
                  <c:v>Venture capital funding</c:v>
                </c:pt>
                <c:pt idx="19">
                  <c:v>Funding of business angels</c:v>
                </c:pt>
              </c:strCache>
            </c:strRef>
          </c:cat>
          <c:val>
            <c:numRef>
              <c:f>'[Fin min pristatymo pav(en-GB) (1).xlsx]Sheet2'!$C$4:$C$23</c:f>
              <c:numCache>
                <c:formatCode>0%</c:formatCode>
                <c:ptCount val="20"/>
                <c:pt idx="0">
                  <c:v>0.60599999999999998</c:v>
                </c:pt>
                <c:pt idx="1">
                  <c:v>0.47399999999999998</c:v>
                </c:pt>
                <c:pt idx="2">
                  <c:v>0.245</c:v>
                </c:pt>
                <c:pt idx="3">
                  <c:v>0.22600000000000001</c:v>
                </c:pt>
                <c:pt idx="4">
                  <c:v>0.223</c:v>
                </c:pt>
                <c:pt idx="5">
                  <c:v>0.19400000000000001</c:v>
                </c:pt>
                <c:pt idx="6">
                  <c:v>0.19400000000000001</c:v>
                </c:pt>
                <c:pt idx="7">
                  <c:v>0.184</c:v>
                </c:pt>
                <c:pt idx="8">
                  <c:v>0.17100000000000001</c:v>
                </c:pt>
                <c:pt idx="9">
                  <c:v>0.158</c:v>
                </c:pt>
                <c:pt idx="10">
                  <c:v>0.11600000000000001</c:v>
                </c:pt>
                <c:pt idx="11">
                  <c:v>9.4E-2</c:v>
                </c:pt>
                <c:pt idx="12">
                  <c:v>8.4000000000000005E-2</c:v>
                </c:pt>
                <c:pt idx="13">
                  <c:v>8.1000000000000003E-2</c:v>
                </c:pt>
                <c:pt idx="14">
                  <c:v>3.2000000000000001E-2</c:v>
                </c:pt>
                <c:pt idx="15">
                  <c:v>2.9000000000000001E-2</c:v>
                </c:pt>
                <c:pt idx="16">
                  <c:v>2.9000000000000001E-2</c:v>
                </c:pt>
                <c:pt idx="17">
                  <c:v>2.5999999999999999E-2</c:v>
                </c:pt>
                <c:pt idx="18">
                  <c:v>2.3E-2</c:v>
                </c:pt>
                <c:pt idx="19">
                  <c:v>0.01</c:v>
                </c:pt>
              </c:numCache>
            </c:numRef>
          </c:val>
          <c:extLst xmlns:c16r2="http://schemas.microsoft.com/office/drawing/2015/06/chart">
            <c:ext xmlns:c16="http://schemas.microsoft.com/office/drawing/2014/chart" uri="{C3380CC4-5D6E-409C-BE32-E72D297353CC}">
              <c16:uniqueId val="{00000000-CA34-430F-A726-5505045E5C15}"/>
            </c:ext>
          </c:extLst>
        </c:ser>
        <c:ser>
          <c:idx val="1"/>
          <c:order val="1"/>
          <c:tx>
            <c:strRef>
              <c:f>'[Fin min pristatymo pav(en-GB) (1).xlsx]Sheet2'!$D$3</c:f>
              <c:strCache>
                <c:ptCount val="1"/>
                <c:pt idx="0">
                  <c:v>I intend to use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(1).xlsx]Sheet2'!$B$4:$B$23</c:f>
              <c:strCache>
                <c:ptCount val="20"/>
                <c:pt idx="0">
                  <c:v>I finance the business from private resources</c:v>
                </c:pt>
                <c:pt idx="1">
                  <c:v>Leasing</c:v>
                </c:pt>
                <c:pt idx="2">
                  <c:v>EU support (non-repayable grant)</c:v>
                </c:pt>
                <c:pt idx="3">
                  <c:v>Credit line</c:v>
                </c:pt>
                <c:pt idx="4">
                  <c:v>Credit limit</c:v>
                </c:pt>
                <c:pt idx="5">
                  <c:v>Soft loan</c:v>
                </c:pt>
                <c:pt idx="6">
                  <c:v>Loan for working capital</c:v>
                </c:pt>
                <c:pt idx="7">
                  <c:v>Investment loan</c:v>
                </c:pt>
                <c:pt idx="8">
                  <c:v>Loan for new and small enterprises</c:v>
                </c:pt>
                <c:pt idx="9">
                  <c:v>Overdraft (account credit)</c:v>
                </c:pt>
                <c:pt idx="10">
                  <c:v>Individual guarantee</c:v>
                </c:pt>
                <c:pt idx="11">
                  <c:v>Insurance of goods</c:v>
                </c:pt>
                <c:pt idx="12">
                  <c:v>Peer-to-peer lending platforms (loan)</c:v>
                </c:pt>
                <c:pt idx="13">
                  <c:v>Factoring</c:v>
                </c:pt>
                <c:pt idx="14">
                  <c:v>Shared risk loan</c:v>
                </c:pt>
                <c:pt idx="15">
                  <c:v>Joint funding</c:v>
                </c:pt>
                <c:pt idx="16">
                  <c:v>Portfolio guarantee</c:v>
                </c:pt>
                <c:pt idx="17">
                  <c:v>Export insurance</c:v>
                </c:pt>
                <c:pt idx="18">
                  <c:v>Venture capital funding</c:v>
                </c:pt>
                <c:pt idx="19">
                  <c:v>Funding of business angels</c:v>
                </c:pt>
              </c:strCache>
            </c:strRef>
          </c:cat>
          <c:val>
            <c:numRef>
              <c:f>'[Fin min pristatymo pav(en-GB) (1).xlsx]Sheet2'!$D$4:$D$23</c:f>
              <c:numCache>
                <c:formatCode>0%</c:formatCode>
                <c:ptCount val="20"/>
                <c:pt idx="0">
                  <c:v>0.11</c:v>
                </c:pt>
                <c:pt idx="1">
                  <c:v>0.25800000000000001</c:v>
                </c:pt>
                <c:pt idx="2">
                  <c:v>0.34799999999999998</c:v>
                </c:pt>
                <c:pt idx="3">
                  <c:v>0.20300000000000001</c:v>
                </c:pt>
                <c:pt idx="4">
                  <c:v>0.219</c:v>
                </c:pt>
                <c:pt idx="5">
                  <c:v>0.28999999999999998</c:v>
                </c:pt>
                <c:pt idx="6">
                  <c:v>0.27400000000000002</c:v>
                </c:pt>
                <c:pt idx="7">
                  <c:v>0.252</c:v>
                </c:pt>
                <c:pt idx="8">
                  <c:v>0.22900000000000001</c:v>
                </c:pt>
                <c:pt idx="9">
                  <c:v>0.158</c:v>
                </c:pt>
                <c:pt idx="10">
                  <c:v>0.1</c:v>
                </c:pt>
                <c:pt idx="11">
                  <c:v>0.123</c:v>
                </c:pt>
                <c:pt idx="12">
                  <c:v>0.13900000000000001</c:v>
                </c:pt>
                <c:pt idx="13">
                  <c:v>0.155</c:v>
                </c:pt>
                <c:pt idx="14">
                  <c:v>0.1</c:v>
                </c:pt>
                <c:pt idx="15">
                  <c:v>9.4E-2</c:v>
                </c:pt>
                <c:pt idx="16">
                  <c:v>5.1999999999999998E-2</c:v>
                </c:pt>
                <c:pt idx="17">
                  <c:v>0.11600000000000001</c:v>
                </c:pt>
                <c:pt idx="18">
                  <c:v>0.11899999999999999</c:v>
                </c:pt>
                <c:pt idx="19">
                  <c:v>0.13900000000000001</c:v>
                </c:pt>
              </c:numCache>
            </c:numRef>
          </c:val>
          <c:extLst xmlns:c16r2="http://schemas.microsoft.com/office/drawing/2015/06/chart">
            <c:ext xmlns:c16="http://schemas.microsoft.com/office/drawing/2014/chart" uri="{C3380CC4-5D6E-409C-BE32-E72D297353CC}">
              <c16:uniqueId val="{00000001-CA34-430F-A726-5505045E5C15}"/>
            </c:ext>
          </c:extLst>
        </c:ser>
        <c:ser>
          <c:idx val="2"/>
          <c:order val="2"/>
          <c:tx>
            <c:strRef>
              <c:f>'[Fin min pristatymo pav(en-GB) (1).xlsx]Sheet2'!$E$3</c:f>
              <c:strCache>
                <c:ptCount val="1"/>
                <c:pt idx="0">
                  <c:v>Irrelevant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(1).xlsx]Sheet2'!$B$4:$B$23</c:f>
              <c:strCache>
                <c:ptCount val="20"/>
                <c:pt idx="0">
                  <c:v>I finance the business from private resources</c:v>
                </c:pt>
                <c:pt idx="1">
                  <c:v>Leasing</c:v>
                </c:pt>
                <c:pt idx="2">
                  <c:v>EU support (non-repayable grant)</c:v>
                </c:pt>
                <c:pt idx="3">
                  <c:v>Credit line</c:v>
                </c:pt>
                <c:pt idx="4">
                  <c:v>Credit limit</c:v>
                </c:pt>
                <c:pt idx="5">
                  <c:v>Soft loan</c:v>
                </c:pt>
                <c:pt idx="6">
                  <c:v>Loan for working capital</c:v>
                </c:pt>
                <c:pt idx="7">
                  <c:v>Investment loan</c:v>
                </c:pt>
                <c:pt idx="8">
                  <c:v>Loan for new and small enterprises</c:v>
                </c:pt>
                <c:pt idx="9">
                  <c:v>Overdraft (account credit)</c:v>
                </c:pt>
                <c:pt idx="10">
                  <c:v>Individual guarantee</c:v>
                </c:pt>
                <c:pt idx="11">
                  <c:v>Insurance of goods</c:v>
                </c:pt>
                <c:pt idx="12">
                  <c:v>Peer-to-peer lending platforms (loan)</c:v>
                </c:pt>
                <c:pt idx="13">
                  <c:v>Factoring</c:v>
                </c:pt>
                <c:pt idx="14">
                  <c:v>Shared risk loan</c:v>
                </c:pt>
                <c:pt idx="15">
                  <c:v>Joint funding</c:v>
                </c:pt>
                <c:pt idx="16">
                  <c:v>Portfolio guarantee</c:v>
                </c:pt>
                <c:pt idx="17">
                  <c:v>Export insurance</c:v>
                </c:pt>
                <c:pt idx="18">
                  <c:v>Venture capital funding</c:v>
                </c:pt>
                <c:pt idx="19">
                  <c:v>Funding of business angels</c:v>
                </c:pt>
              </c:strCache>
            </c:strRef>
          </c:cat>
          <c:val>
            <c:numRef>
              <c:f>'[Fin min pristatymo pav(en-GB) (1).xlsx]Sheet2'!$E$4:$E$23</c:f>
              <c:numCache>
                <c:formatCode>0%</c:formatCode>
                <c:ptCount val="20"/>
                <c:pt idx="0">
                  <c:v>0.33500000000000002</c:v>
                </c:pt>
                <c:pt idx="1">
                  <c:v>0.313</c:v>
                </c:pt>
                <c:pt idx="2">
                  <c:v>0.435</c:v>
                </c:pt>
                <c:pt idx="3">
                  <c:v>0.59</c:v>
                </c:pt>
                <c:pt idx="4">
                  <c:v>0.58699999999999997</c:v>
                </c:pt>
                <c:pt idx="5">
                  <c:v>0.53200000000000003</c:v>
                </c:pt>
                <c:pt idx="6">
                  <c:v>0.55500000000000005</c:v>
                </c:pt>
                <c:pt idx="7">
                  <c:v>0.58399999999999996</c:v>
                </c:pt>
                <c:pt idx="8">
                  <c:v>0.61599999999999999</c:v>
                </c:pt>
                <c:pt idx="9">
                  <c:v>0.7</c:v>
                </c:pt>
                <c:pt idx="10">
                  <c:v>0.79700000000000004</c:v>
                </c:pt>
                <c:pt idx="11">
                  <c:v>0.79400000000000004</c:v>
                </c:pt>
                <c:pt idx="12">
                  <c:v>0.78400000000000003</c:v>
                </c:pt>
                <c:pt idx="13">
                  <c:v>0.77100000000000002</c:v>
                </c:pt>
                <c:pt idx="14">
                  <c:v>0.874</c:v>
                </c:pt>
                <c:pt idx="15">
                  <c:v>0.877</c:v>
                </c:pt>
                <c:pt idx="16">
                  <c:v>0.92300000000000004</c:v>
                </c:pt>
                <c:pt idx="17">
                  <c:v>0.85799999999999998</c:v>
                </c:pt>
                <c:pt idx="18">
                  <c:v>0.85799999999999998</c:v>
                </c:pt>
                <c:pt idx="19">
                  <c:v>0.85199999999999998</c:v>
                </c:pt>
              </c:numCache>
            </c:numRef>
          </c:val>
          <c:extLst xmlns:c16r2="http://schemas.microsoft.com/office/drawing/2015/06/chart">
            <c:ext xmlns:c16="http://schemas.microsoft.com/office/drawing/2014/chart" uri="{C3380CC4-5D6E-409C-BE32-E72D297353CC}">
              <c16:uniqueId val="{00000002-CA34-430F-A726-5505045E5C15}"/>
            </c:ext>
          </c:extLst>
        </c:ser>
        <c:dLbls>
          <c:showLegendKey val="0"/>
          <c:showVal val="0"/>
          <c:showCatName val="0"/>
          <c:showSerName val="0"/>
          <c:showPercent val="0"/>
          <c:showBubbleSize val="0"/>
        </c:dLbls>
        <c:gapWidth val="150"/>
        <c:overlap val="100"/>
        <c:axId val="43248640"/>
        <c:axId val="43250432"/>
      </c:barChart>
      <c:catAx>
        <c:axId val="43248640"/>
        <c:scaling>
          <c:orientation val="minMax"/>
        </c:scaling>
        <c:delete val="0"/>
        <c:axPos val="l"/>
        <c:numFmt formatCode="General" sourceLinked="0"/>
        <c:majorTickMark val="out"/>
        <c:minorTickMark val="none"/>
        <c:tickLblPos val="nextTo"/>
        <c:crossAx val="43250432"/>
        <c:crosses val="autoZero"/>
        <c:auto val="1"/>
        <c:lblAlgn val="ctr"/>
        <c:lblOffset val="100"/>
        <c:noMultiLvlLbl val="0"/>
      </c:catAx>
      <c:valAx>
        <c:axId val="43250432"/>
        <c:scaling>
          <c:orientation val="minMax"/>
        </c:scaling>
        <c:delete val="0"/>
        <c:axPos val="b"/>
        <c:majorGridlines/>
        <c:numFmt formatCode="0%" sourceLinked="1"/>
        <c:majorTickMark val="out"/>
        <c:minorTickMark val="none"/>
        <c:tickLblPos val="nextTo"/>
        <c:crossAx val="43248640"/>
        <c:crosses val="autoZero"/>
        <c:crossBetween val="between"/>
      </c:valAx>
    </c:plotArea>
    <c:legend>
      <c:legendPos val="r"/>
      <c:layout>
        <c:manualLayout>
          <c:xMode val="edge"/>
          <c:yMode val="edge"/>
          <c:x val="0.86850479541061743"/>
          <c:y val="0.39727683625224747"/>
          <c:w val="0.1247133393681847"/>
          <c:h val="0.17661517704177687"/>
        </c:manualLayout>
      </c:layout>
      <c:overlay val="0"/>
    </c:legend>
    <c:plotVisOnly val="1"/>
    <c:dispBlanksAs val="gap"/>
    <c:showDLblsOverMax val="1"/>
  </c:chart>
  <c:txPr>
    <a:bodyPr/>
    <a:lstStyle/>
    <a:p>
      <a:pPr>
        <a:defRPr sz="14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'[Fin min pristatymo pav(en-GB) (1).xlsx]Sheet3'!$C$2:$C$3</c:f>
              <c:strCache>
                <c:ptCount val="1"/>
                <c:pt idx="0">
                  <c:v>very relevant</c:v>
                </c:pt>
              </c:strCache>
            </c:strRef>
          </c:tx>
          <c:invertIfNegative val="0"/>
          <c:dLbls>
            <c:dLbl>
              <c:idx val="0"/>
              <c:spPr>
                <a:noFill/>
                <a:ln>
                  <a:noFill/>
                </a:ln>
                <a:effectLst/>
              </c:spPr>
              <c:txPr>
                <a:bodyPr/>
                <a:lstStyle/>
                <a:p>
                  <a:pPr>
                    <a:defRPr>
                      <a:solidFill>
                        <a:srgbClr val="FF0000"/>
                      </a:solidFill>
                    </a:defRPr>
                  </a:pPr>
                  <a:endParaRPr lang="en-US"/>
                </a:p>
              </c:txPr>
              <c:showLegendKey val="0"/>
              <c:showVal val="1"/>
              <c:showCatName val="0"/>
              <c:showSerName val="0"/>
              <c:showPercent val="0"/>
              <c:showBubbleSize val="0"/>
            </c:dLbl>
            <c:dLbl>
              <c:idx val="2"/>
              <c:spPr>
                <a:noFill/>
                <a:ln>
                  <a:noFill/>
                </a:ln>
                <a:effectLst/>
              </c:spPr>
              <c:txPr>
                <a:bodyPr/>
                <a:lstStyle/>
                <a:p>
                  <a:pPr>
                    <a:defRPr>
                      <a:solidFill>
                        <a:srgbClr val="FF0000"/>
                      </a:solidFill>
                    </a:defRPr>
                  </a:pPr>
                  <a:endParaRPr lang="en-US"/>
                </a:p>
              </c:txPr>
              <c:showLegendKey val="0"/>
              <c:showVal val="1"/>
              <c:showCatName val="0"/>
              <c:showSerName val="0"/>
              <c:showPercent val="0"/>
              <c:showBubbleSize val="0"/>
            </c:dLbl>
            <c:dLbl>
              <c:idx val="5"/>
              <c:spPr>
                <a:noFill/>
                <a:ln>
                  <a:noFill/>
                </a:ln>
                <a:effectLst/>
              </c:spPr>
              <c:txPr>
                <a:bodyPr/>
                <a:lstStyle/>
                <a:p>
                  <a:pPr>
                    <a:defRPr>
                      <a:solidFill>
                        <a:srgbClr val="FF0000"/>
                      </a:solidFill>
                    </a:defRPr>
                  </a:pPr>
                  <a:endParaRPr lang="en-US"/>
                </a:p>
              </c:txPr>
              <c:showLegendKey val="0"/>
              <c:showVal val="1"/>
              <c:showCatName val="0"/>
              <c:showSerName val="0"/>
              <c:showPercent val="0"/>
              <c:showBubbleSize val="0"/>
            </c:dLbl>
            <c:dLbl>
              <c:idx val="8"/>
              <c:spPr>
                <a:noFill/>
                <a:ln>
                  <a:noFill/>
                </a:ln>
                <a:effectLst/>
              </c:spPr>
              <c:txPr>
                <a:bodyPr/>
                <a:lstStyle/>
                <a:p>
                  <a:pPr>
                    <a:defRPr>
                      <a:solidFill>
                        <a:srgbClr val="FF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(1).xlsx]Sheet3'!$B$4:$B$13</c:f>
              <c:strCache>
                <c:ptCount val="10"/>
                <c:pt idx="0">
                  <c:v>Low interest</c:v>
                </c:pt>
                <c:pt idx="1">
                  <c:v>Fast providing of financial product</c:v>
                </c:pt>
                <c:pt idx="2">
                  <c:v>Favourable repayment conditions</c:v>
                </c:pt>
                <c:pt idx="3">
                  <c:v>Simple presentation of application and documents</c:v>
                </c:pt>
                <c:pt idx="4">
                  <c:v>Easy administration </c:v>
                </c:pt>
                <c:pt idx="5">
                  <c:v>Does not require a deposit</c:v>
                </c:pt>
                <c:pt idx="6">
                  <c:v>Comprehensive information about the product</c:v>
                </c:pt>
                <c:pt idx="7">
                  <c:v>No restriction on use of resources</c:v>
                </c:pt>
                <c:pt idx="8">
                  <c:v>Low contract administration tax rate</c:v>
                </c:pt>
                <c:pt idx="9">
                  <c:v>Nice customer service</c:v>
                </c:pt>
              </c:strCache>
            </c:strRef>
          </c:cat>
          <c:val>
            <c:numRef>
              <c:f>'[Fin min pristatymo pav(en-GB) (1).xlsx]Sheet3'!$C$4:$C$13</c:f>
              <c:numCache>
                <c:formatCode>0%</c:formatCode>
                <c:ptCount val="10"/>
                <c:pt idx="0">
                  <c:v>0.748</c:v>
                </c:pt>
                <c:pt idx="1">
                  <c:v>0.59399999999999997</c:v>
                </c:pt>
                <c:pt idx="2">
                  <c:v>0.68700000000000006</c:v>
                </c:pt>
                <c:pt idx="3">
                  <c:v>0.61</c:v>
                </c:pt>
                <c:pt idx="4">
                  <c:v>0.58099999999999996</c:v>
                </c:pt>
                <c:pt idx="5">
                  <c:v>0.63500000000000001</c:v>
                </c:pt>
                <c:pt idx="6">
                  <c:v>0.53200000000000003</c:v>
                </c:pt>
                <c:pt idx="7">
                  <c:v>0.54800000000000004</c:v>
                </c:pt>
                <c:pt idx="8">
                  <c:v>0.59</c:v>
                </c:pt>
                <c:pt idx="9">
                  <c:v>0.313</c:v>
                </c:pt>
              </c:numCache>
            </c:numRef>
          </c:val>
          <c:extLst xmlns:c16r2="http://schemas.microsoft.com/office/drawing/2015/06/chart">
            <c:ext xmlns:c16="http://schemas.microsoft.com/office/drawing/2014/chart" uri="{C3380CC4-5D6E-409C-BE32-E72D297353CC}">
              <c16:uniqueId val="{00000000-4E0B-4CFB-A295-F35BFF5CF506}"/>
            </c:ext>
          </c:extLst>
        </c:ser>
        <c:ser>
          <c:idx val="1"/>
          <c:order val="1"/>
          <c:tx>
            <c:strRef>
              <c:f>'[Fin min pristatymo pav(en-GB) (1).xlsx]Sheet3'!$D$2:$D$3</c:f>
              <c:strCache>
                <c:ptCount val="1"/>
                <c:pt idx="0">
                  <c:v>relevant</c:v>
                </c:pt>
              </c:strCache>
            </c:strRef>
          </c:tx>
          <c:invertIfNegative val="0"/>
          <c:dLbls>
            <c:showLegendKey val="0"/>
            <c:showVal val="1"/>
            <c:showCatName val="0"/>
            <c:showSerName val="0"/>
            <c:showPercent val="0"/>
            <c:showBubbleSize val="0"/>
            <c:showLeaderLines val="0"/>
          </c:dLbls>
          <c:cat>
            <c:strRef>
              <c:f>'[Fin min pristatymo pav(en-GB) (1).xlsx]Sheet3'!$B$4:$B$13</c:f>
              <c:strCache>
                <c:ptCount val="10"/>
                <c:pt idx="0">
                  <c:v>Low interest</c:v>
                </c:pt>
                <c:pt idx="1">
                  <c:v>Fast providing of financial product</c:v>
                </c:pt>
                <c:pt idx="2">
                  <c:v>Favourable repayment conditions</c:v>
                </c:pt>
                <c:pt idx="3">
                  <c:v>Simple presentation of application and documents</c:v>
                </c:pt>
                <c:pt idx="4">
                  <c:v>Easy administration </c:v>
                </c:pt>
                <c:pt idx="5">
                  <c:v>Does not require a deposit</c:v>
                </c:pt>
                <c:pt idx="6">
                  <c:v>Comprehensive information about the product</c:v>
                </c:pt>
                <c:pt idx="7">
                  <c:v>No restriction on use of resources</c:v>
                </c:pt>
                <c:pt idx="8">
                  <c:v>Low contract administration tax rate</c:v>
                </c:pt>
                <c:pt idx="9">
                  <c:v>Nice customer service</c:v>
                </c:pt>
              </c:strCache>
            </c:strRef>
          </c:cat>
          <c:val>
            <c:numRef>
              <c:f>'[Fin min pristatymo pav(en-GB) (1).xlsx]Sheet3'!$D$4:$D$13</c:f>
              <c:numCache>
                <c:formatCode>0%</c:formatCode>
                <c:ptCount val="10"/>
                <c:pt idx="0">
                  <c:v>0.1</c:v>
                </c:pt>
                <c:pt idx="1">
                  <c:v>0.23899999999999999</c:v>
                </c:pt>
                <c:pt idx="2">
                  <c:v>0.129</c:v>
                </c:pt>
                <c:pt idx="3">
                  <c:v>0.19700000000000001</c:v>
                </c:pt>
                <c:pt idx="4">
                  <c:v>0.21</c:v>
                </c:pt>
                <c:pt idx="5">
                  <c:v>0.14199999999999999</c:v>
                </c:pt>
                <c:pt idx="6">
                  <c:v>0.2</c:v>
                </c:pt>
                <c:pt idx="7">
                  <c:v>0.17699999999999999</c:v>
                </c:pt>
                <c:pt idx="8">
                  <c:v>0.106</c:v>
                </c:pt>
                <c:pt idx="9">
                  <c:v>0.17699999999999999</c:v>
                </c:pt>
              </c:numCache>
            </c:numRef>
          </c:val>
          <c:extLst xmlns:c16r2="http://schemas.microsoft.com/office/drawing/2015/06/chart">
            <c:ext xmlns:c16="http://schemas.microsoft.com/office/drawing/2014/chart" uri="{C3380CC4-5D6E-409C-BE32-E72D297353CC}">
              <c16:uniqueId val="{00000001-4E0B-4CFB-A295-F35BFF5CF506}"/>
            </c:ext>
          </c:extLst>
        </c:ser>
        <c:ser>
          <c:idx val="2"/>
          <c:order val="2"/>
          <c:tx>
            <c:strRef>
              <c:f>'[Fin min pristatymo pav(en-GB) (1).xlsx]Sheet3'!$E$2:$E$3</c:f>
              <c:strCache>
                <c:ptCount val="1"/>
                <c:pt idx="0">
                  <c:v>neither relevant nor irrelevant</c:v>
                </c:pt>
              </c:strCache>
            </c:strRef>
          </c:tx>
          <c:invertIfNegative val="0"/>
          <c:dLbls>
            <c:showLegendKey val="0"/>
            <c:showVal val="1"/>
            <c:showCatName val="0"/>
            <c:showSerName val="0"/>
            <c:showPercent val="0"/>
            <c:showBubbleSize val="0"/>
            <c:showLeaderLines val="0"/>
          </c:dLbls>
          <c:cat>
            <c:strRef>
              <c:f>'[Fin min pristatymo pav(en-GB) (1).xlsx]Sheet3'!$B$4:$B$13</c:f>
              <c:strCache>
                <c:ptCount val="10"/>
                <c:pt idx="0">
                  <c:v>Low interest</c:v>
                </c:pt>
                <c:pt idx="1">
                  <c:v>Fast providing of financial product</c:v>
                </c:pt>
                <c:pt idx="2">
                  <c:v>Favourable repayment conditions</c:v>
                </c:pt>
                <c:pt idx="3">
                  <c:v>Simple presentation of application and documents</c:v>
                </c:pt>
                <c:pt idx="4">
                  <c:v>Easy administration </c:v>
                </c:pt>
                <c:pt idx="5">
                  <c:v>Does not require a deposit</c:v>
                </c:pt>
                <c:pt idx="6">
                  <c:v>Comprehensive information about the product</c:v>
                </c:pt>
                <c:pt idx="7">
                  <c:v>No restriction on use of resources</c:v>
                </c:pt>
                <c:pt idx="8">
                  <c:v>Low contract administration tax rate</c:v>
                </c:pt>
                <c:pt idx="9">
                  <c:v>Nice customer service</c:v>
                </c:pt>
              </c:strCache>
            </c:strRef>
          </c:cat>
          <c:val>
            <c:numRef>
              <c:f>'[Fin min pristatymo pav(en-GB) (1).xlsx]Sheet3'!$E$4:$E$13</c:f>
              <c:numCache>
                <c:formatCode>0%</c:formatCode>
                <c:ptCount val="10"/>
                <c:pt idx="0">
                  <c:v>7.3999999999999996E-2</c:v>
                </c:pt>
                <c:pt idx="1">
                  <c:v>7.6999999999999999E-2</c:v>
                </c:pt>
                <c:pt idx="2">
                  <c:v>8.1000000000000003E-2</c:v>
                </c:pt>
                <c:pt idx="3">
                  <c:v>0.106</c:v>
                </c:pt>
                <c:pt idx="4">
                  <c:v>0.11</c:v>
                </c:pt>
                <c:pt idx="5">
                  <c:v>8.6999999999999994E-2</c:v>
                </c:pt>
                <c:pt idx="6">
                  <c:v>0.13200000000000001</c:v>
                </c:pt>
                <c:pt idx="7">
                  <c:v>0.13500000000000001</c:v>
                </c:pt>
                <c:pt idx="8">
                  <c:v>0.155</c:v>
                </c:pt>
                <c:pt idx="9">
                  <c:v>0.25800000000000001</c:v>
                </c:pt>
              </c:numCache>
            </c:numRef>
          </c:val>
          <c:extLst xmlns:c16r2="http://schemas.microsoft.com/office/drawing/2015/06/chart">
            <c:ext xmlns:c16="http://schemas.microsoft.com/office/drawing/2014/chart" uri="{C3380CC4-5D6E-409C-BE32-E72D297353CC}">
              <c16:uniqueId val="{00000002-4E0B-4CFB-A295-F35BFF5CF506}"/>
            </c:ext>
          </c:extLst>
        </c:ser>
        <c:ser>
          <c:idx val="3"/>
          <c:order val="3"/>
          <c:tx>
            <c:strRef>
              <c:f>'[Fin min pristatymo pav(en-GB) (1).xlsx]Sheet3'!$F$2:$F$3</c:f>
              <c:strCache>
                <c:ptCount val="1"/>
                <c:pt idx="0">
                  <c:v>irrelevant</c:v>
                </c:pt>
              </c:strCache>
            </c:strRef>
          </c:tx>
          <c:invertIfNegative val="0"/>
          <c:cat>
            <c:strRef>
              <c:f>'[Fin min pristatymo pav(en-GB) (1).xlsx]Sheet3'!$B$4:$B$13</c:f>
              <c:strCache>
                <c:ptCount val="10"/>
                <c:pt idx="0">
                  <c:v>Low interest</c:v>
                </c:pt>
                <c:pt idx="1">
                  <c:v>Fast providing of financial product</c:v>
                </c:pt>
                <c:pt idx="2">
                  <c:v>Favourable repayment conditions</c:v>
                </c:pt>
                <c:pt idx="3">
                  <c:v>Simple presentation of application and documents</c:v>
                </c:pt>
                <c:pt idx="4">
                  <c:v>Easy administration </c:v>
                </c:pt>
                <c:pt idx="5">
                  <c:v>Does not require a deposit</c:v>
                </c:pt>
                <c:pt idx="6">
                  <c:v>Comprehensive information about the product</c:v>
                </c:pt>
                <c:pt idx="7">
                  <c:v>No restriction on use of resources</c:v>
                </c:pt>
                <c:pt idx="8">
                  <c:v>Low contract administration tax rate</c:v>
                </c:pt>
                <c:pt idx="9">
                  <c:v>Nice customer service</c:v>
                </c:pt>
              </c:strCache>
            </c:strRef>
          </c:cat>
          <c:val>
            <c:numRef>
              <c:f>'[Fin min pristatymo pav(en-GB) (1).xlsx]Sheet3'!$F$4:$F$13</c:f>
              <c:numCache>
                <c:formatCode>0%</c:formatCode>
                <c:ptCount val="10"/>
                <c:pt idx="0">
                  <c:v>1.9E-2</c:v>
                </c:pt>
                <c:pt idx="1">
                  <c:v>2.9000000000000001E-2</c:v>
                </c:pt>
                <c:pt idx="2">
                  <c:v>2.9000000000000001E-2</c:v>
                </c:pt>
                <c:pt idx="3">
                  <c:v>1.9E-2</c:v>
                </c:pt>
                <c:pt idx="4">
                  <c:v>2.5999999999999999E-2</c:v>
                </c:pt>
                <c:pt idx="5">
                  <c:v>3.2000000000000001E-2</c:v>
                </c:pt>
                <c:pt idx="6">
                  <c:v>6.5000000000000002E-2</c:v>
                </c:pt>
                <c:pt idx="7">
                  <c:v>5.8000000000000003E-2</c:v>
                </c:pt>
                <c:pt idx="8">
                  <c:v>5.5E-2</c:v>
                </c:pt>
                <c:pt idx="9">
                  <c:v>0.14199999999999999</c:v>
                </c:pt>
              </c:numCache>
            </c:numRef>
          </c:val>
          <c:extLst xmlns:c16r2="http://schemas.microsoft.com/office/drawing/2015/06/chart">
            <c:ext xmlns:c16="http://schemas.microsoft.com/office/drawing/2014/chart" uri="{C3380CC4-5D6E-409C-BE32-E72D297353CC}">
              <c16:uniqueId val="{00000003-4E0B-4CFB-A295-F35BFF5CF506}"/>
            </c:ext>
          </c:extLst>
        </c:ser>
        <c:ser>
          <c:idx val="4"/>
          <c:order val="4"/>
          <c:tx>
            <c:strRef>
              <c:f>'[Fin min pristatymo pav(en-GB) (1).xlsx]Sheet3'!$G$2:$G$3</c:f>
              <c:strCache>
                <c:ptCount val="1"/>
                <c:pt idx="0">
                  <c:v>completely irrelevant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'[Fin min pristatymo pav(en-GB) (1).xlsx]Sheet3'!$B$4:$B$13</c:f>
              <c:strCache>
                <c:ptCount val="10"/>
                <c:pt idx="0">
                  <c:v>Low interest</c:v>
                </c:pt>
                <c:pt idx="1">
                  <c:v>Fast providing of financial product</c:v>
                </c:pt>
                <c:pt idx="2">
                  <c:v>Favourable repayment conditions</c:v>
                </c:pt>
                <c:pt idx="3">
                  <c:v>Simple presentation of application and documents</c:v>
                </c:pt>
                <c:pt idx="4">
                  <c:v>Easy administration </c:v>
                </c:pt>
                <c:pt idx="5">
                  <c:v>Does not require a deposit</c:v>
                </c:pt>
                <c:pt idx="6">
                  <c:v>Comprehensive information about the product</c:v>
                </c:pt>
                <c:pt idx="7">
                  <c:v>No restriction on use of resources</c:v>
                </c:pt>
                <c:pt idx="8">
                  <c:v>Low contract administration tax rate</c:v>
                </c:pt>
                <c:pt idx="9">
                  <c:v>Nice customer service</c:v>
                </c:pt>
              </c:strCache>
            </c:strRef>
          </c:cat>
          <c:val>
            <c:numRef>
              <c:f>'[Fin min pristatymo pav(en-GB) (1).xlsx]Sheet3'!$G$4:$G$13</c:f>
              <c:numCache>
                <c:formatCode>0%</c:formatCode>
                <c:ptCount val="10"/>
                <c:pt idx="0">
                  <c:v>5.8000000000000003E-2</c:v>
                </c:pt>
                <c:pt idx="1">
                  <c:v>6.0999999999999999E-2</c:v>
                </c:pt>
                <c:pt idx="2">
                  <c:v>7.3999999999999996E-2</c:v>
                </c:pt>
                <c:pt idx="3">
                  <c:v>6.8000000000000005E-2</c:v>
                </c:pt>
                <c:pt idx="4">
                  <c:v>6.8000000000000005E-2</c:v>
                </c:pt>
                <c:pt idx="5">
                  <c:v>0.10299999999999999</c:v>
                </c:pt>
                <c:pt idx="6">
                  <c:v>7.0999999999999994E-2</c:v>
                </c:pt>
                <c:pt idx="7">
                  <c:v>8.1000000000000003E-2</c:v>
                </c:pt>
                <c:pt idx="8">
                  <c:v>9.4E-2</c:v>
                </c:pt>
                <c:pt idx="9">
                  <c:v>0.11</c:v>
                </c:pt>
              </c:numCache>
            </c:numRef>
          </c:val>
          <c:extLst xmlns:c16r2="http://schemas.microsoft.com/office/drawing/2015/06/chart">
            <c:ext xmlns:c16="http://schemas.microsoft.com/office/drawing/2014/chart" uri="{C3380CC4-5D6E-409C-BE32-E72D297353CC}">
              <c16:uniqueId val="{00000004-4E0B-4CFB-A295-F35BFF5CF506}"/>
            </c:ext>
          </c:extLst>
        </c:ser>
        <c:dLbls>
          <c:showLegendKey val="0"/>
          <c:showVal val="0"/>
          <c:showCatName val="0"/>
          <c:showSerName val="0"/>
          <c:showPercent val="0"/>
          <c:showBubbleSize val="0"/>
        </c:dLbls>
        <c:gapWidth val="150"/>
        <c:overlap val="100"/>
        <c:axId val="47024000"/>
        <c:axId val="47025536"/>
      </c:barChart>
      <c:catAx>
        <c:axId val="47024000"/>
        <c:scaling>
          <c:orientation val="minMax"/>
        </c:scaling>
        <c:delete val="0"/>
        <c:axPos val="l"/>
        <c:numFmt formatCode="General" sourceLinked="0"/>
        <c:majorTickMark val="out"/>
        <c:minorTickMark val="none"/>
        <c:tickLblPos val="nextTo"/>
        <c:crossAx val="47025536"/>
        <c:crosses val="autoZero"/>
        <c:auto val="1"/>
        <c:lblAlgn val="ctr"/>
        <c:lblOffset val="100"/>
        <c:noMultiLvlLbl val="0"/>
      </c:catAx>
      <c:valAx>
        <c:axId val="47025536"/>
        <c:scaling>
          <c:orientation val="minMax"/>
        </c:scaling>
        <c:delete val="0"/>
        <c:axPos val="b"/>
        <c:majorGridlines/>
        <c:numFmt formatCode="0%" sourceLinked="1"/>
        <c:majorTickMark val="out"/>
        <c:minorTickMark val="none"/>
        <c:tickLblPos val="nextTo"/>
        <c:crossAx val="47024000"/>
        <c:crosses val="autoZero"/>
        <c:crossBetween val="between"/>
      </c:valAx>
    </c:plotArea>
    <c:legend>
      <c:legendPos val="r"/>
      <c:overlay val="0"/>
    </c:legend>
    <c:plotVisOnly val="1"/>
    <c:dispBlanksAs val="gap"/>
    <c:showDLblsOverMax val="1"/>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'[crosstab apibendrinimas.xlsx]Sheet1'!$A$4</c:f>
              <c:strCache>
                <c:ptCount val="1"/>
                <c:pt idx="0">
                  <c:v>Seed stage</c:v>
                </c:pt>
              </c:strCache>
            </c:strRef>
          </c:tx>
          <c:invertIfNegative val="0"/>
          <c:dLbls>
            <c:dLbl>
              <c:idx val="0"/>
              <c:spPr/>
              <c:txPr>
                <a:bodyPr/>
                <a:lstStyle/>
                <a:p>
                  <a:pPr>
                    <a:defRPr sz="1600">
                      <a:solidFill>
                        <a:srgbClr val="FF0000"/>
                      </a:solidFill>
                    </a:defRPr>
                  </a:pPr>
                  <a:endParaRPr lang="en-US"/>
                </a:p>
              </c:txPr>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'[crosstab apibendrinimas.xlsx]Sheet1'!$B$3:$P$3</c:f>
              <c:strCache>
                <c:ptCount val="15"/>
                <c:pt idx="0">
                  <c:v>Private resources</c:v>
                </c:pt>
                <c:pt idx="1">
                  <c:v>Individual guarantee</c:v>
                </c:pt>
                <c:pt idx="2">
                  <c:v>Leasing</c:v>
                </c:pt>
                <c:pt idx="3">
                  <c:v>Loan for new and small enterprises</c:v>
                </c:pt>
                <c:pt idx="4">
                  <c:v>Investment loan</c:v>
                </c:pt>
                <c:pt idx="5">
                  <c:v>Soft loan</c:v>
                </c:pt>
                <c:pt idx="6">
                  <c:v>EU support (non-repayable grant)</c:v>
                </c:pt>
                <c:pt idx="7">
                  <c:v>Credit line</c:v>
                </c:pt>
                <c:pt idx="8">
                  <c:v>Loan for working capital</c:v>
                </c:pt>
                <c:pt idx="9">
                  <c:v>Trade insurance</c:v>
                </c:pt>
                <c:pt idx="10">
                  <c:v>Credit limit</c:v>
                </c:pt>
                <c:pt idx="11">
                  <c:v>Overdraft (account credit)</c:v>
                </c:pt>
                <c:pt idx="12">
                  <c:v>Risk capital</c:v>
                </c:pt>
                <c:pt idx="13">
                  <c:v>Peer-to-peer lending platforms (loan)</c:v>
                </c:pt>
                <c:pt idx="14">
                  <c:v>Shared risk loan</c:v>
                </c:pt>
              </c:strCache>
            </c:strRef>
          </c:cat>
          <c:val>
            <c:numRef>
              <c:f>'[crosstab apibendrinimas.xlsx]Sheet1'!$B$4:$P$4</c:f>
              <c:numCache>
                <c:formatCode>0.0%</c:formatCode>
                <c:ptCount val="15"/>
                <c:pt idx="0">
                  <c:v>0.84615384615384615</c:v>
                </c:pt>
                <c:pt idx="1">
                  <c:v>0.38461538461538464</c:v>
                </c:pt>
                <c:pt idx="2">
                  <c:v>0.30769230769230771</c:v>
                </c:pt>
                <c:pt idx="3">
                  <c:v>0.30769230769230771</c:v>
                </c:pt>
                <c:pt idx="4">
                  <c:v>0.30769230769230771</c:v>
                </c:pt>
                <c:pt idx="5">
                  <c:v>0.30769230769230771</c:v>
                </c:pt>
                <c:pt idx="6">
                  <c:v>0.23076923076923078</c:v>
                </c:pt>
                <c:pt idx="7">
                  <c:v>0.15384615384615385</c:v>
                </c:pt>
                <c:pt idx="8">
                  <c:v>0.15384615384615385</c:v>
                </c:pt>
                <c:pt idx="9">
                  <c:v>0.15384615384615385</c:v>
                </c:pt>
                <c:pt idx="10">
                  <c:v>7.6923076923076927E-2</c:v>
                </c:pt>
                <c:pt idx="11">
                  <c:v>7.6923076923076927E-2</c:v>
                </c:pt>
                <c:pt idx="12">
                  <c:v>7.6923076923076927E-2</c:v>
                </c:pt>
                <c:pt idx="13">
                  <c:v>7.6923076923076927E-2</c:v>
                </c:pt>
                <c:pt idx="14">
                  <c:v>7.6923076923076927E-2</c:v>
                </c:pt>
              </c:numCache>
            </c:numRef>
          </c:val>
        </c:ser>
        <c:dLbls>
          <c:showLegendKey val="0"/>
          <c:showVal val="0"/>
          <c:showCatName val="0"/>
          <c:showSerName val="0"/>
          <c:showPercent val="0"/>
          <c:showBubbleSize val="0"/>
        </c:dLbls>
        <c:gapWidth val="150"/>
        <c:axId val="47052672"/>
        <c:axId val="47054208"/>
      </c:barChart>
      <c:catAx>
        <c:axId val="47052672"/>
        <c:scaling>
          <c:orientation val="minMax"/>
        </c:scaling>
        <c:delete val="0"/>
        <c:axPos val="b"/>
        <c:majorTickMark val="out"/>
        <c:minorTickMark val="none"/>
        <c:tickLblPos val="nextTo"/>
        <c:crossAx val="47054208"/>
        <c:crosses val="autoZero"/>
        <c:auto val="1"/>
        <c:lblAlgn val="ctr"/>
        <c:lblOffset val="100"/>
        <c:noMultiLvlLbl val="0"/>
      </c:catAx>
      <c:valAx>
        <c:axId val="47054208"/>
        <c:scaling>
          <c:orientation val="minMax"/>
        </c:scaling>
        <c:delete val="0"/>
        <c:axPos val="l"/>
        <c:majorGridlines/>
        <c:numFmt formatCode="0.0%" sourceLinked="1"/>
        <c:majorTickMark val="out"/>
        <c:minorTickMark val="none"/>
        <c:tickLblPos val="nextTo"/>
        <c:crossAx val="47052672"/>
        <c:crosses val="autoZero"/>
        <c:crossBetween val="between"/>
      </c:valAx>
    </c:plotArea>
    <c:plotVisOnly val="1"/>
    <c:dispBlanksAs val="gap"/>
    <c:showDLblsOverMax val="0"/>
  </c:chart>
  <c:txPr>
    <a:bodyPr/>
    <a:lstStyle/>
    <a:p>
      <a:pPr>
        <a:defRPr sz="14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111811025072135"/>
          <c:y val="1.5970245881007417E-2"/>
        </c:manualLayout>
      </c:layout>
      <c:overlay val="0"/>
      <c:txPr>
        <a:bodyPr/>
        <a:lstStyle/>
        <a:p>
          <a:pPr>
            <a:defRPr sz="1800"/>
          </a:pPr>
          <a:endParaRPr lang="en-US"/>
        </a:p>
      </c:txPr>
    </c:title>
    <c:autoTitleDeleted val="0"/>
    <c:plotArea>
      <c:layout/>
      <c:barChart>
        <c:barDir val="col"/>
        <c:grouping val="clustered"/>
        <c:varyColors val="0"/>
        <c:ser>
          <c:idx val="0"/>
          <c:order val="0"/>
          <c:tx>
            <c:strRef>
              <c:f>'[crosstab apibendrinimas.xlsx]Sheet2'!$A$3</c:f>
              <c:strCache>
                <c:ptCount val="1"/>
                <c:pt idx="0">
                  <c:v>Start up stage</c:v>
                </c:pt>
              </c:strCache>
            </c:strRef>
          </c:tx>
          <c:invertIfNegative val="0"/>
          <c:dLbls>
            <c:dLbl>
              <c:idx val="0"/>
              <c:spPr/>
              <c:txPr>
                <a:bodyPr/>
                <a:lstStyle/>
                <a:p>
                  <a:pPr>
                    <a:defRPr sz="1600">
                      <a:solidFill>
                        <a:srgbClr val="FF0000"/>
                      </a:solidFill>
                    </a:defRPr>
                  </a:pPr>
                  <a:endParaRPr lang="en-US"/>
                </a:p>
              </c:txPr>
              <c:showLegendKey val="0"/>
              <c:showVal val="1"/>
              <c:showCatName val="0"/>
              <c:showSerName val="0"/>
              <c:showPercent val="0"/>
              <c:showBubbleSize val="0"/>
            </c:dLbl>
            <c:dLbl>
              <c:idx val="3"/>
              <c:spPr/>
              <c:txPr>
                <a:bodyPr/>
                <a:lstStyle/>
                <a:p>
                  <a:pPr>
                    <a:defRPr sz="1600">
                      <a:solidFill>
                        <a:srgbClr val="FF0000"/>
                      </a:solidFill>
                    </a:defRPr>
                  </a:pPr>
                  <a:endParaRPr lang="en-US"/>
                </a:p>
              </c:txPr>
              <c:showLegendKey val="0"/>
              <c:showVal val="1"/>
              <c:showCatName val="0"/>
              <c:showSerName val="0"/>
              <c:showPercent val="0"/>
              <c:showBubbleSize val="0"/>
            </c:dLbl>
            <c:dLbl>
              <c:idx val="7"/>
              <c:spPr/>
              <c:txPr>
                <a:bodyPr/>
                <a:lstStyle/>
                <a:p>
                  <a:pPr>
                    <a:defRPr sz="1600">
                      <a:solidFill>
                        <a:srgbClr val="FF0000"/>
                      </a:solidFill>
                    </a:defRPr>
                  </a:pPr>
                  <a:endParaRPr lang="en-US"/>
                </a:p>
              </c:txPr>
              <c:showLegendKey val="0"/>
              <c:showVal val="1"/>
              <c:showCatName val="0"/>
              <c:showSerName val="0"/>
              <c:showPercent val="0"/>
              <c:showBubbleSize val="0"/>
            </c:dLbl>
            <c:dLbl>
              <c:idx val="9"/>
              <c:spPr/>
              <c:txPr>
                <a:bodyPr/>
                <a:lstStyle/>
                <a:p>
                  <a:pPr>
                    <a:defRPr sz="1600">
                      <a:solidFill>
                        <a:srgbClr val="FF0000"/>
                      </a:solidFill>
                    </a:defRPr>
                  </a:pPr>
                  <a:endParaRPr lang="en-US"/>
                </a:p>
              </c:txPr>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'[crosstab apibendrinimas.xlsx]Sheet2'!$B$2:$O$2</c:f>
              <c:strCache>
                <c:ptCount val="14"/>
                <c:pt idx="0">
                  <c:v>Private resources</c:v>
                </c:pt>
                <c:pt idx="1">
                  <c:v>Individual guarantee</c:v>
                </c:pt>
                <c:pt idx="2">
                  <c:v>Leasing</c:v>
                </c:pt>
                <c:pt idx="3">
                  <c:v>Loan for new and small enterprises</c:v>
                </c:pt>
                <c:pt idx="4">
                  <c:v>Investment loan</c:v>
                </c:pt>
                <c:pt idx="5">
                  <c:v>Soft loan</c:v>
                </c:pt>
                <c:pt idx="6">
                  <c:v>EU support (non-repayable grant)</c:v>
                </c:pt>
                <c:pt idx="7">
                  <c:v>Credit line</c:v>
                </c:pt>
                <c:pt idx="8">
                  <c:v>Loan for working capital</c:v>
                </c:pt>
                <c:pt idx="9">
                  <c:v>Credit limit</c:v>
                </c:pt>
                <c:pt idx="10">
                  <c:v>Overdraft (account credit)</c:v>
                </c:pt>
                <c:pt idx="11">
                  <c:v>Risk capital</c:v>
                </c:pt>
                <c:pt idx="12">
                  <c:v>Factoring</c:v>
                </c:pt>
                <c:pt idx="13">
                  <c:v>Crowdfunding</c:v>
                </c:pt>
              </c:strCache>
            </c:strRef>
          </c:cat>
          <c:val>
            <c:numRef>
              <c:f>'[crosstab apibendrinimas.xlsx]Sheet2'!$B$3:$O$3</c:f>
              <c:numCache>
                <c:formatCode>0.0%</c:formatCode>
                <c:ptCount val="14"/>
                <c:pt idx="0">
                  <c:v>0.7142857142857143</c:v>
                </c:pt>
                <c:pt idx="1">
                  <c:v>4.7619047619047616E-2</c:v>
                </c:pt>
                <c:pt idx="2">
                  <c:v>0.14285714285714285</c:v>
                </c:pt>
                <c:pt idx="3">
                  <c:v>0.2857142857142857</c:v>
                </c:pt>
                <c:pt idx="4">
                  <c:v>9.5238095238095233E-2</c:v>
                </c:pt>
                <c:pt idx="5">
                  <c:v>0.19047619047619047</c:v>
                </c:pt>
                <c:pt idx="6">
                  <c:v>0.14285714285714285</c:v>
                </c:pt>
                <c:pt idx="7">
                  <c:v>0.23809523809523808</c:v>
                </c:pt>
                <c:pt idx="8">
                  <c:v>0.14285714285714285</c:v>
                </c:pt>
                <c:pt idx="9">
                  <c:v>0.19047619047619047</c:v>
                </c:pt>
                <c:pt idx="10">
                  <c:v>4.7619047619047616E-2</c:v>
                </c:pt>
                <c:pt idx="11">
                  <c:v>4.7619047619047616E-2</c:v>
                </c:pt>
                <c:pt idx="12">
                  <c:v>4.7619047619047616E-2</c:v>
                </c:pt>
                <c:pt idx="13">
                  <c:v>4.7619047619047616E-2</c:v>
                </c:pt>
              </c:numCache>
            </c:numRef>
          </c:val>
        </c:ser>
        <c:dLbls>
          <c:showLegendKey val="0"/>
          <c:showVal val="0"/>
          <c:showCatName val="0"/>
          <c:showSerName val="0"/>
          <c:showPercent val="0"/>
          <c:showBubbleSize val="0"/>
        </c:dLbls>
        <c:gapWidth val="150"/>
        <c:axId val="47107456"/>
        <c:axId val="47334528"/>
      </c:barChart>
      <c:catAx>
        <c:axId val="47107456"/>
        <c:scaling>
          <c:orientation val="minMax"/>
        </c:scaling>
        <c:delete val="0"/>
        <c:axPos val="b"/>
        <c:majorTickMark val="out"/>
        <c:minorTickMark val="none"/>
        <c:tickLblPos val="nextTo"/>
        <c:txPr>
          <a:bodyPr/>
          <a:lstStyle/>
          <a:p>
            <a:pPr>
              <a:defRPr sz="1400"/>
            </a:pPr>
            <a:endParaRPr lang="en-US"/>
          </a:p>
        </c:txPr>
        <c:crossAx val="47334528"/>
        <c:crosses val="autoZero"/>
        <c:auto val="1"/>
        <c:lblAlgn val="ctr"/>
        <c:lblOffset val="100"/>
        <c:noMultiLvlLbl val="0"/>
      </c:catAx>
      <c:valAx>
        <c:axId val="47334528"/>
        <c:scaling>
          <c:orientation val="minMax"/>
        </c:scaling>
        <c:delete val="0"/>
        <c:axPos val="l"/>
        <c:majorGridlines/>
        <c:numFmt formatCode="0.0%" sourceLinked="1"/>
        <c:majorTickMark val="out"/>
        <c:minorTickMark val="none"/>
        <c:tickLblPos val="nextTo"/>
        <c:crossAx val="47107456"/>
        <c:crosses val="autoZero"/>
        <c:crossBetween val="between"/>
      </c:valAx>
    </c:plotArea>
    <c:plotVisOnly val="1"/>
    <c:dispBlanksAs val="gap"/>
    <c:showDLblsOverMax val="0"/>
  </c:chart>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854745369010062"/>
          <c:y val="0"/>
        </c:manualLayout>
      </c:layout>
      <c:overlay val="0"/>
    </c:title>
    <c:autoTitleDeleted val="0"/>
    <c:plotArea>
      <c:layout/>
      <c:barChart>
        <c:barDir val="col"/>
        <c:grouping val="clustered"/>
        <c:varyColors val="0"/>
        <c:ser>
          <c:idx val="0"/>
          <c:order val="0"/>
          <c:tx>
            <c:strRef>
              <c:f>'[crosstab apibendrinimas.xlsx]Sheet3'!$A$3</c:f>
              <c:strCache>
                <c:ptCount val="1"/>
                <c:pt idx="0">
                  <c:v>Growth stage</c:v>
                </c:pt>
              </c:strCache>
            </c:strRef>
          </c:tx>
          <c:invertIfNegative val="0"/>
          <c:dLbls>
            <c:dLbl>
              <c:idx val="0"/>
              <c:spPr/>
              <c:txPr>
                <a:bodyPr/>
                <a:lstStyle/>
                <a:p>
                  <a:pPr>
                    <a:defRPr sz="1600" b="1">
                      <a:solidFill>
                        <a:srgbClr val="FF0000"/>
                      </a:solidFill>
                    </a:defRPr>
                  </a:pPr>
                  <a:endParaRPr lang="en-US"/>
                </a:p>
              </c:txPr>
              <c:showLegendKey val="0"/>
              <c:showVal val="1"/>
              <c:showCatName val="0"/>
              <c:showSerName val="0"/>
              <c:showPercent val="0"/>
              <c:showBubbleSize val="0"/>
            </c:dLbl>
            <c:dLbl>
              <c:idx val="2"/>
              <c:spPr/>
              <c:txPr>
                <a:bodyPr/>
                <a:lstStyle/>
                <a:p>
                  <a:pPr>
                    <a:defRPr sz="1600" b="1">
                      <a:solidFill>
                        <a:srgbClr val="FF0000"/>
                      </a:solidFill>
                    </a:defRPr>
                  </a:pPr>
                  <a:endParaRPr lang="en-US"/>
                </a:p>
              </c:txPr>
              <c:showLegendKey val="0"/>
              <c:showVal val="1"/>
              <c:showCatName val="0"/>
              <c:showSerName val="0"/>
              <c:showPercent val="0"/>
              <c:showBubbleSize val="0"/>
            </c:dLbl>
            <c:dLbl>
              <c:idx val="3"/>
              <c:layout>
                <c:manualLayout>
                  <c:x val="1.1056585602741058E-3"/>
                  <c:y val="-4.8051602123653801E-2"/>
                </c:manualLayout>
              </c:layout>
              <c:spPr/>
              <c:txPr>
                <a:bodyPr/>
                <a:lstStyle/>
                <a:p>
                  <a:pPr>
                    <a:defRPr sz="1600" b="1">
                      <a:solidFill>
                        <a:srgbClr val="FF0000"/>
                      </a:solidFill>
                    </a:defRPr>
                  </a:pPr>
                  <a:endParaRPr lang="en-US"/>
                </a:p>
              </c:txPr>
              <c:showLegendKey val="0"/>
              <c:showVal val="1"/>
              <c:showCatName val="0"/>
              <c:showSerName val="0"/>
              <c:showPercent val="0"/>
              <c:showBubbleSize val="0"/>
            </c:dLbl>
            <c:dLbl>
              <c:idx val="5"/>
              <c:layout>
                <c:manualLayout>
                  <c:x val="-1.1056585602740652E-3"/>
                  <c:y val="-3.6038701592740308E-2"/>
                </c:manualLayout>
              </c:layout>
              <c:spPr/>
              <c:txPr>
                <a:bodyPr/>
                <a:lstStyle/>
                <a:p>
                  <a:pPr>
                    <a:defRPr sz="1600" b="1">
                      <a:solidFill>
                        <a:srgbClr val="FF0000"/>
                      </a:solidFill>
                    </a:defRPr>
                  </a:pPr>
                  <a:endParaRPr lang="en-US"/>
                </a:p>
              </c:txPr>
              <c:showLegendKey val="0"/>
              <c:showVal val="1"/>
              <c:showCatName val="0"/>
              <c:showSerName val="0"/>
              <c:showPercent val="0"/>
              <c:showBubbleSize val="0"/>
            </c:dLbl>
            <c:dLbl>
              <c:idx val="6"/>
              <c:spPr/>
              <c:txPr>
                <a:bodyPr/>
                <a:lstStyle/>
                <a:p>
                  <a:pPr>
                    <a:defRPr sz="1600" b="1">
                      <a:solidFill>
                        <a:srgbClr val="FF0000"/>
                      </a:solidFill>
                    </a:defRPr>
                  </a:pPr>
                  <a:endParaRPr lang="en-US"/>
                </a:p>
              </c:txPr>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'[crosstab apibendrinimas.xlsx]Sheet3'!$B$2:$U$2</c:f>
              <c:strCache>
                <c:ptCount val="20"/>
                <c:pt idx="0">
                  <c:v>Private resources</c:v>
                </c:pt>
                <c:pt idx="1">
                  <c:v>Individual guarantee</c:v>
                </c:pt>
                <c:pt idx="2">
                  <c:v>Leasing</c:v>
                </c:pt>
                <c:pt idx="3">
                  <c:v>Loan for new and small enterprises</c:v>
                </c:pt>
                <c:pt idx="4">
                  <c:v>Investment loan</c:v>
                </c:pt>
                <c:pt idx="5">
                  <c:v>Soft loan</c:v>
                </c:pt>
                <c:pt idx="6">
                  <c:v>EU support (non-repayable grant)</c:v>
                </c:pt>
                <c:pt idx="7">
                  <c:v>Credit line</c:v>
                </c:pt>
                <c:pt idx="8">
                  <c:v>Loan for working capital</c:v>
                </c:pt>
                <c:pt idx="9">
                  <c:v>Trade insurance</c:v>
                </c:pt>
                <c:pt idx="10">
                  <c:v>Credit limit</c:v>
                </c:pt>
                <c:pt idx="11">
                  <c:v>Overdraft (account credit)</c:v>
                </c:pt>
                <c:pt idx="12">
                  <c:v>Risk capital</c:v>
                </c:pt>
                <c:pt idx="13">
                  <c:v>Peer-to-peer lending platforms (loan)</c:v>
                </c:pt>
                <c:pt idx="14">
                  <c:v>Shared risk loan</c:v>
                </c:pt>
                <c:pt idx="15">
                  <c:v>Funding of business angels</c:v>
                </c:pt>
                <c:pt idx="16">
                  <c:v>Factoring</c:v>
                </c:pt>
                <c:pt idx="17">
                  <c:v>Crowdfunding</c:v>
                </c:pt>
                <c:pt idx="18">
                  <c:v>Portfolio guarantee</c:v>
                </c:pt>
                <c:pt idx="19">
                  <c:v>Export insurance</c:v>
                </c:pt>
              </c:strCache>
            </c:strRef>
          </c:cat>
          <c:val>
            <c:numRef>
              <c:f>'[crosstab apibendrinimas.xlsx]Sheet3'!$B$3:$U$3</c:f>
              <c:numCache>
                <c:formatCode>0.0%</c:formatCode>
                <c:ptCount val="20"/>
                <c:pt idx="0">
                  <c:v>0.69117647058823528</c:v>
                </c:pt>
                <c:pt idx="1">
                  <c:v>0.125</c:v>
                </c:pt>
                <c:pt idx="2">
                  <c:v>0.47794117647058826</c:v>
                </c:pt>
                <c:pt idx="3">
                  <c:v>0.20588235294117646</c:v>
                </c:pt>
                <c:pt idx="4">
                  <c:v>0.19852941176470587</c:v>
                </c:pt>
                <c:pt idx="5">
                  <c:v>0.21323529411764705</c:v>
                </c:pt>
                <c:pt idx="6">
                  <c:v>0.23529411764705882</c:v>
                </c:pt>
                <c:pt idx="7">
                  <c:v>0.16911764705882354</c:v>
                </c:pt>
                <c:pt idx="8">
                  <c:v>0.15441176470588236</c:v>
                </c:pt>
                <c:pt idx="9">
                  <c:v>9.5588235294117641E-2</c:v>
                </c:pt>
                <c:pt idx="10">
                  <c:v>0.19852941176470587</c:v>
                </c:pt>
                <c:pt idx="11">
                  <c:v>0.11029411764705882</c:v>
                </c:pt>
                <c:pt idx="12">
                  <c:v>2.9411764705882353E-2</c:v>
                </c:pt>
                <c:pt idx="13">
                  <c:v>0.11764705882352941</c:v>
                </c:pt>
                <c:pt idx="14">
                  <c:v>2.9411764705882353E-2</c:v>
                </c:pt>
                <c:pt idx="15">
                  <c:v>2.2058823529411766E-2</c:v>
                </c:pt>
                <c:pt idx="16">
                  <c:v>8.0882352941176475E-2</c:v>
                </c:pt>
                <c:pt idx="17">
                  <c:v>4.4117647058823532E-2</c:v>
                </c:pt>
                <c:pt idx="18">
                  <c:v>3.6764705882352942E-2</c:v>
                </c:pt>
                <c:pt idx="19">
                  <c:v>2.2058823529411766E-2</c:v>
                </c:pt>
              </c:numCache>
            </c:numRef>
          </c:val>
        </c:ser>
        <c:dLbls>
          <c:showLegendKey val="0"/>
          <c:showVal val="0"/>
          <c:showCatName val="0"/>
          <c:showSerName val="0"/>
          <c:showPercent val="0"/>
          <c:showBubbleSize val="0"/>
        </c:dLbls>
        <c:gapWidth val="150"/>
        <c:axId val="66823680"/>
        <c:axId val="66825216"/>
      </c:barChart>
      <c:catAx>
        <c:axId val="66823680"/>
        <c:scaling>
          <c:orientation val="minMax"/>
        </c:scaling>
        <c:delete val="0"/>
        <c:axPos val="b"/>
        <c:majorTickMark val="out"/>
        <c:minorTickMark val="none"/>
        <c:tickLblPos val="nextTo"/>
        <c:txPr>
          <a:bodyPr/>
          <a:lstStyle/>
          <a:p>
            <a:pPr>
              <a:defRPr sz="1400" b="1"/>
            </a:pPr>
            <a:endParaRPr lang="en-US"/>
          </a:p>
        </c:txPr>
        <c:crossAx val="66825216"/>
        <c:crosses val="autoZero"/>
        <c:auto val="1"/>
        <c:lblAlgn val="ctr"/>
        <c:lblOffset val="100"/>
        <c:noMultiLvlLbl val="0"/>
      </c:catAx>
      <c:valAx>
        <c:axId val="66825216"/>
        <c:scaling>
          <c:orientation val="minMax"/>
        </c:scaling>
        <c:delete val="0"/>
        <c:axPos val="l"/>
        <c:majorGridlines/>
        <c:numFmt formatCode="0.0%" sourceLinked="1"/>
        <c:majorTickMark val="out"/>
        <c:minorTickMark val="none"/>
        <c:tickLblPos val="nextTo"/>
        <c:txPr>
          <a:bodyPr/>
          <a:lstStyle/>
          <a:p>
            <a:pPr>
              <a:defRPr sz="1200" b="1"/>
            </a:pPr>
            <a:endParaRPr lang="en-US"/>
          </a:p>
        </c:txPr>
        <c:crossAx val="66823680"/>
        <c:crosses val="autoZero"/>
        <c:crossBetween val="between"/>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59C7D-C94E-4B66-963B-D416A539E44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lt-LT"/>
        </a:p>
      </dgm:t>
    </dgm:pt>
    <dgm:pt modelId="{443C1E69-F8FC-458D-9C26-0A15530145FD}">
      <dgm:prSet phldrT="[Text]"/>
      <dgm:spPr/>
      <dgm:t>
        <a:bodyPr/>
        <a:lstStyle/>
        <a:p>
          <a:r>
            <a:rPr lang="lt-LT" dirty="0" smtClean="0"/>
            <a:t>Product group</a:t>
          </a:r>
          <a:endParaRPr lang="lt-LT" dirty="0"/>
        </a:p>
      </dgm:t>
    </dgm:pt>
    <dgm:pt modelId="{30D14EEB-E6F1-4451-9549-2F16A5B680ED}" type="parTrans" cxnId="{22999022-B7AD-4584-8784-B286D6EA716A}">
      <dgm:prSet/>
      <dgm:spPr/>
      <dgm:t>
        <a:bodyPr/>
        <a:lstStyle/>
        <a:p>
          <a:endParaRPr lang="lt-LT"/>
        </a:p>
      </dgm:t>
    </dgm:pt>
    <dgm:pt modelId="{5775FAB7-FE21-4272-AEF6-AE896D38476B}" type="sibTrans" cxnId="{22999022-B7AD-4584-8784-B286D6EA716A}">
      <dgm:prSet/>
      <dgm:spPr/>
      <dgm:t>
        <a:bodyPr/>
        <a:lstStyle/>
        <a:p>
          <a:endParaRPr lang="lt-LT"/>
        </a:p>
      </dgm:t>
    </dgm:pt>
    <dgm:pt modelId="{B36EB162-999D-4E7C-9D5F-6C9D67991F04}">
      <dgm:prSet phldrT="[Text]"/>
      <dgm:spPr/>
      <dgm:t>
        <a:bodyPr/>
        <a:lstStyle/>
        <a:p>
          <a:r>
            <a:rPr lang="lt-LT" dirty="0" smtClean="0"/>
            <a:t>Supplier group </a:t>
          </a:r>
          <a:endParaRPr lang="lt-LT" dirty="0"/>
        </a:p>
      </dgm:t>
    </dgm:pt>
    <dgm:pt modelId="{31CA3E60-BE50-4726-B74B-C179311CEB24}" type="parTrans" cxnId="{46DCD0AA-2E89-4CC7-9416-E03472B482B4}">
      <dgm:prSet/>
      <dgm:spPr/>
      <dgm:t>
        <a:bodyPr/>
        <a:lstStyle/>
        <a:p>
          <a:endParaRPr lang="lt-LT"/>
        </a:p>
      </dgm:t>
    </dgm:pt>
    <dgm:pt modelId="{9A8792C7-89DB-4700-8032-8E297EB0028D}" type="sibTrans" cxnId="{46DCD0AA-2E89-4CC7-9416-E03472B482B4}">
      <dgm:prSet/>
      <dgm:spPr/>
      <dgm:t>
        <a:bodyPr/>
        <a:lstStyle/>
        <a:p>
          <a:endParaRPr lang="lt-LT"/>
        </a:p>
      </dgm:t>
    </dgm:pt>
    <dgm:pt modelId="{D8B9C1BA-C4B5-4363-AD75-4D1B2B0DAA73}">
      <dgm:prSet/>
      <dgm:spPr/>
      <dgm:t>
        <a:bodyPr/>
        <a:lstStyle/>
        <a:p>
          <a:r>
            <a:rPr lang="lt-LT" dirty="0" smtClean="0"/>
            <a:t>Area of financing</a:t>
          </a:r>
          <a:endParaRPr lang="lt-LT" dirty="0"/>
        </a:p>
      </dgm:t>
    </dgm:pt>
    <dgm:pt modelId="{963E5B21-7BEC-4501-905B-A54F150449C8}" type="parTrans" cxnId="{935AC044-3E87-4160-A161-FE189ABDFF1B}">
      <dgm:prSet/>
      <dgm:spPr/>
      <dgm:t>
        <a:bodyPr/>
        <a:lstStyle/>
        <a:p>
          <a:endParaRPr lang="lt-LT"/>
        </a:p>
      </dgm:t>
    </dgm:pt>
    <dgm:pt modelId="{43D96340-4B1D-463E-B176-4F54E5414ED7}" type="sibTrans" cxnId="{935AC044-3E87-4160-A161-FE189ABDFF1B}">
      <dgm:prSet/>
      <dgm:spPr/>
      <dgm:t>
        <a:bodyPr/>
        <a:lstStyle/>
        <a:p>
          <a:endParaRPr lang="lt-LT"/>
        </a:p>
      </dgm:t>
    </dgm:pt>
    <dgm:pt modelId="{73A4AB38-14D9-4232-8B1D-201AB0AF3D2D}">
      <dgm:prSet/>
      <dgm:spPr/>
      <dgm:t>
        <a:bodyPr/>
        <a:lstStyle/>
        <a:p>
          <a:r>
            <a:rPr lang="lt-LT" dirty="0" smtClean="0"/>
            <a:t>Entity status</a:t>
          </a:r>
          <a:endParaRPr lang="lt-LT" dirty="0"/>
        </a:p>
      </dgm:t>
    </dgm:pt>
    <dgm:pt modelId="{48F02AAB-AAC0-4BED-94BA-86E7CE5EBFA5}" type="parTrans" cxnId="{770D0687-2713-4805-BB15-B5427788A705}">
      <dgm:prSet/>
      <dgm:spPr/>
      <dgm:t>
        <a:bodyPr/>
        <a:lstStyle/>
        <a:p>
          <a:endParaRPr lang="lt-LT"/>
        </a:p>
      </dgm:t>
    </dgm:pt>
    <dgm:pt modelId="{850E990A-7B4F-43A6-96B3-4D0785A64861}" type="sibTrans" cxnId="{770D0687-2713-4805-BB15-B5427788A705}">
      <dgm:prSet/>
      <dgm:spPr/>
      <dgm:t>
        <a:bodyPr/>
        <a:lstStyle/>
        <a:p>
          <a:endParaRPr lang="lt-LT"/>
        </a:p>
      </dgm:t>
    </dgm:pt>
    <dgm:pt modelId="{80ECC601-4983-4EBD-8DFB-853E88ADB43D}">
      <dgm:prSet/>
      <dgm:spPr/>
      <dgm:t>
        <a:bodyPr/>
        <a:lstStyle/>
        <a:p>
          <a:r>
            <a:rPr lang="lt-LT" dirty="0" smtClean="0"/>
            <a:t>Entity type</a:t>
          </a:r>
          <a:endParaRPr lang="lt-LT" dirty="0"/>
        </a:p>
      </dgm:t>
    </dgm:pt>
    <dgm:pt modelId="{6A3FF1DF-2EF0-4378-AFD5-DEDFA5A2558D}" type="parTrans" cxnId="{739FF384-3D05-4FA5-84B8-05D2875219DF}">
      <dgm:prSet/>
      <dgm:spPr/>
      <dgm:t>
        <a:bodyPr/>
        <a:lstStyle/>
        <a:p>
          <a:endParaRPr lang="lt-LT"/>
        </a:p>
      </dgm:t>
    </dgm:pt>
    <dgm:pt modelId="{20ABEB3C-3E4C-48EA-B557-F3A8093BC9C7}" type="sibTrans" cxnId="{739FF384-3D05-4FA5-84B8-05D2875219DF}">
      <dgm:prSet/>
      <dgm:spPr/>
      <dgm:t>
        <a:bodyPr/>
        <a:lstStyle/>
        <a:p>
          <a:endParaRPr lang="lt-LT"/>
        </a:p>
      </dgm:t>
    </dgm:pt>
    <dgm:pt modelId="{8E1D3793-0885-4CA5-AE3A-3F43301858CB}">
      <dgm:prSet/>
      <dgm:spPr/>
      <dgm:t>
        <a:bodyPr/>
        <a:lstStyle/>
        <a:p>
          <a:r>
            <a:rPr lang="lt-LT" dirty="0" smtClean="0"/>
            <a:t>Specific finanacing criteria</a:t>
          </a:r>
          <a:endParaRPr lang="lt-LT" dirty="0"/>
        </a:p>
      </dgm:t>
    </dgm:pt>
    <dgm:pt modelId="{290C20D1-2FB6-48B1-B91A-93E3FBFDD6E4}" type="parTrans" cxnId="{577E93F5-C0EF-4CBD-A7C2-CEE45F36396A}">
      <dgm:prSet/>
      <dgm:spPr/>
      <dgm:t>
        <a:bodyPr/>
        <a:lstStyle/>
        <a:p>
          <a:endParaRPr lang="lt-LT"/>
        </a:p>
      </dgm:t>
    </dgm:pt>
    <dgm:pt modelId="{BAE09278-07B3-4FB7-9BDD-4F0EE0CC5CC8}" type="sibTrans" cxnId="{577E93F5-C0EF-4CBD-A7C2-CEE45F36396A}">
      <dgm:prSet/>
      <dgm:spPr/>
      <dgm:t>
        <a:bodyPr/>
        <a:lstStyle/>
        <a:p>
          <a:endParaRPr lang="lt-LT"/>
        </a:p>
      </dgm:t>
    </dgm:pt>
    <dgm:pt modelId="{E21DC824-1439-4313-BBDA-CFF37F5D03BD}" type="pres">
      <dgm:prSet presAssocID="{99259C7D-C94E-4B66-963B-D416A539E441}" presName="Name0" presStyleCnt="0">
        <dgm:presLayoutVars>
          <dgm:chMax val="7"/>
          <dgm:chPref val="7"/>
          <dgm:dir/>
        </dgm:presLayoutVars>
      </dgm:prSet>
      <dgm:spPr/>
      <dgm:t>
        <a:bodyPr/>
        <a:lstStyle/>
        <a:p>
          <a:endParaRPr lang="lt-LT"/>
        </a:p>
      </dgm:t>
    </dgm:pt>
    <dgm:pt modelId="{AA22F6CE-9C19-4C7C-A377-A003C57FACC6}" type="pres">
      <dgm:prSet presAssocID="{99259C7D-C94E-4B66-963B-D416A539E441}" presName="Name1" presStyleCnt="0"/>
      <dgm:spPr/>
    </dgm:pt>
    <dgm:pt modelId="{636B5106-4DAB-40F8-B360-355FD107C434}" type="pres">
      <dgm:prSet presAssocID="{99259C7D-C94E-4B66-963B-D416A539E441}" presName="cycle" presStyleCnt="0"/>
      <dgm:spPr/>
    </dgm:pt>
    <dgm:pt modelId="{4E99AF79-976A-4436-B410-4A041F7AA2D9}" type="pres">
      <dgm:prSet presAssocID="{99259C7D-C94E-4B66-963B-D416A539E441}" presName="srcNode" presStyleLbl="node1" presStyleIdx="0" presStyleCnt="6"/>
      <dgm:spPr/>
    </dgm:pt>
    <dgm:pt modelId="{E46A9EFF-4EB2-410E-836F-CFF6951D2615}" type="pres">
      <dgm:prSet presAssocID="{99259C7D-C94E-4B66-963B-D416A539E441}" presName="conn" presStyleLbl="parChTrans1D2" presStyleIdx="0" presStyleCnt="1"/>
      <dgm:spPr/>
      <dgm:t>
        <a:bodyPr/>
        <a:lstStyle/>
        <a:p>
          <a:endParaRPr lang="lt-LT"/>
        </a:p>
      </dgm:t>
    </dgm:pt>
    <dgm:pt modelId="{9C0244C5-AEE5-4C00-B0D5-53ECBE5FD26A}" type="pres">
      <dgm:prSet presAssocID="{99259C7D-C94E-4B66-963B-D416A539E441}" presName="extraNode" presStyleLbl="node1" presStyleIdx="0" presStyleCnt="6"/>
      <dgm:spPr/>
    </dgm:pt>
    <dgm:pt modelId="{18692FF1-7238-49A8-97E4-C67DC50C58FB}" type="pres">
      <dgm:prSet presAssocID="{99259C7D-C94E-4B66-963B-D416A539E441}" presName="dstNode" presStyleLbl="node1" presStyleIdx="0" presStyleCnt="6"/>
      <dgm:spPr/>
    </dgm:pt>
    <dgm:pt modelId="{C4A3F76A-EDCC-4B32-A330-9B327032DFC1}" type="pres">
      <dgm:prSet presAssocID="{443C1E69-F8FC-458D-9C26-0A15530145FD}" presName="text_1" presStyleLbl="node1" presStyleIdx="0" presStyleCnt="6">
        <dgm:presLayoutVars>
          <dgm:bulletEnabled val="1"/>
        </dgm:presLayoutVars>
      </dgm:prSet>
      <dgm:spPr/>
      <dgm:t>
        <a:bodyPr/>
        <a:lstStyle/>
        <a:p>
          <a:endParaRPr lang="lt-LT"/>
        </a:p>
      </dgm:t>
    </dgm:pt>
    <dgm:pt modelId="{E0FB7AD1-D666-47DE-AB51-FC20AA7EB434}" type="pres">
      <dgm:prSet presAssocID="{443C1E69-F8FC-458D-9C26-0A15530145FD}" presName="accent_1" presStyleCnt="0"/>
      <dgm:spPr/>
    </dgm:pt>
    <dgm:pt modelId="{A4B87B5F-8205-4B43-9E58-7E3B38C51100}" type="pres">
      <dgm:prSet presAssocID="{443C1E69-F8FC-458D-9C26-0A15530145FD}" presName="accentRepeatNode" presStyleLbl="solidFgAcc1" presStyleIdx="0" presStyleCnt="6"/>
      <dgm:spPr/>
    </dgm:pt>
    <dgm:pt modelId="{DC0A92F7-AB22-4548-AB49-882B791F3A24}" type="pres">
      <dgm:prSet presAssocID="{B36EB162-999D-4E7C-9D5F-6C9D67991F04}" presName="text_2" presStyleLbl="node1" presStyleIdx="1" presStyleCnt="6">
        <dgm:presLayoutVars>
          <dgm:bulletEnabled val="1"/>
        </dgm:presLayoutVars>
      </dgm:prSet>
      <dgm:spPr/>
      <dgm:t>
        <a:bodyPr/>
        <a:lstStyle/>
        <a:p>
          <a:endParaRPr lang="lt-LT"/>
        </a:p>
      </dgm:t>
    </dgm:pt>
    <dgm:pt modelId="{BA19527B-4D4A-40F2-804A-C639A036D387}" type="pres">
      <dgm:prSet presAssocID="{B36EB162-999D-4E7C-9D5F-6C9D67991F04}" presName="accent_2" presStyleCnt="0"/>
      <dgm:spPr/>
    </dgm:pt>
    <dgm:pt modelId="{5A8C80D7-7028-4959-91DE-EA906CEA7394}" type="pres">
      <dgm:prSet presAssocID="{B36EB162-999D-4E7C-9D5F-6C9D67991F04}" presName="accentRepeatNode" presStyleLbl="solidFgAcc1" presStyleIdx="1" presStyleCnt="6"/>
      <dgm:spPr/>
    </dgm:pt>
    <dgm:pt modelId="{7DE56BB6-1F10-4A6B-93CF-36F283246492}" type="pres">
      <dgm:prSet presAssocID="{D8B9C1BA-C4B5-4363-AD75-4D1B2B0DAA73}" presName="text_3" presStyleLbl="node1" presStyleIdx="2" presStyleCnt="6">
        <dgm:presLayoutVars>
          <dgm:bulletEnabled val="1"/>
        </dgm:presLayoutVars>
      </dgm:prSet>
      <dgm:spPr/>
      <dgm:t>
        <a:bodyPr/>
        <a:lstStyle/>
        <a:p>
          <a:endParaRPr lang="lt-LT"/>
        </a:p>
      </dgm:t>
    </dgm:pt>
    <dgm:pt modelId="{B330900D-1A3C-498B-BA59-0ADCCEF31896}" type="pres">
      <dgm:prSet presAssocID="{D8B9C1BA-C4B5-4363-AD75-4D1B2B0DAA73}" presName="accent_3" presStyleCnt="0"/>
      <dgm:spPr/>
    </dgm:pt>
    <dgm:pt modelId="{DB48E6B2-9203-4B74-9D0E-890E192E1556}" type="pres">
      <dgm:prSet presAssocID="{D8B9C1BA-C4B5-4363-AD75-4D1B2B0DAA73}" presName="accentRepeatNode" presStyleLbl="solidFgAcc1" presStyleIdx="2" presStyleCnt="6"/>
      <dgm:spPr/>
    </dgm:pt>
    <dgm:pt modelId="{C89C6312-7C19-414B-8FFA-5B2A3D93B537}" type="pres">
      <dgm:prSet presAssocID="{73A4AB38-14D9-4232-8B1D-201AB0AF3D2D}" presName="text_4" presStyleLbl="node1" presStyleIdx="3" presStyleCnt="6">
        <dgm:presLayoutVars>
          <dgm:bulletEnabled val="1"/>
        </dgm:presLayoutVars>
      </dgm:prSet>
      <dgm:spPr/>
      <dgm:t>
        <a:bodyPr/>
        <a:lstStyle/>
        <a:p>
          <a:endParaRPr lang="lt-LT"/>
        </a:p>
      </dgm:t>
    </dgm:pt>
    <dgm:pt modelId="{A372BE09-7A12-47E6-9119-398EA04D6D14}" type="pres">
      <dgm:prSet presAssocID="{73A4AB38-14D9-4232-8B1D-201AB0AF3D2D}" presName="accent_4" presStyleCnt="0"/>
      <dgm:spPr/>
    </dgm:pt>
    <dgm:pt modelId="{ADC399D2-1126-42DD-9055-3C2760A06E52}" type="pres">
      <dgm:prSet presAssocID="{73A4AB38-14D9-4232-8B1D-201AB0AF3D2D}" presName="accentRepeatNode" presStyleLbl="solidFgAcc1" presStyleIdx="3" presStyleCnt="6"/>
      <dgm:spPr/>
    </dgm:pt>
    <dgm:pt modelId="{E221B5F1-C136-4A17-966E-FD0E820B60C5}" type="pres">
      <dgm:prSet presAssocID="{80ECC601-4983-4EBD-8DFB-853E88ADB43D}" presName="text_5" presStyleLbl="node1" presStyleIdx="4" presStyleCnt="6">
        <dgm:presLayoutVars>
          <dgm:bulletEnabled val="1"/>
        </dgm:presLayoutVars>
      </dgm:prSet>
      <dgm:spPr/>
      <dgm:t>
        <a:bodyPr/>
        <a:lstStyle/>
        <a:p>
          <a:endParaRPr lang="lt-LT"/>
        </a:p>
      </dgm:t>
    </dgm:pt>
    <dgm:pt modelId="{93C0C34F-74F0-4AA4-B1CF-BEF65545108E}" type="pres">
      <dgm:prSet presAssocID="{80ECC601-4983-4EBD-8DFB-853E88ADB43D}" presName="accent_5" presStyleCnt="0"/>
      <dgm:spPr/>
    </dgm:pt>
    <dgm:pt modelId="{B9999434-27B6-4C48-B904-3C3E6DB3AC9C}" type="pres">
      <dgm:prSet presAssocID="{80ECC601-4983-4EBD-8DFB-853E88ADB43D}" presName="accentRepeatNode" presStyleLbl="solidFgAcc1" presStyleIdx="4" presStyleCnt="6"/>
      <dgm:spPr/>
    </dgm:pt>
    <dgm:pt modelId="{38C321BA-ABA2-4E21-A2DD-C519B868F96D}" type="pres">
      <dgm:prSet presAssocID="{8E1D3793-0885-4CA5-AE3A-3F43301858CB}" presName="text_6" presStyleLbl="node1" presStyleIdx="5" presStyleCnt="6">
        <dgm:presLayoutVars>
          <dgm:bulletEnabled val="1"/>
        </dgm:presLayoutVars>
      </dgm:prSet>
      <dgm:spPr/>
      <dgm:t>
        <a:bodyPr/>
        <a:lstStyle/>
        <a:p>
          <a:endParaRPr lang="lt-LT"/>
        </a:p>
      </dgm:t>
    </dgm:pt>
    <dgm:pt modelId="{A64A3E29-EB82-4592-BC19-658E0CC88A85}" type="pres">
      <dgm:prSet presAssocID="{8E1D3793-0885-4CA5-AE3A-3F43301858CB}" presName="accent_6" presStyleCnt="0"/>
      <dgm:spPr/>
    </dgm:pt>
    <dgm:pt modelId="{32147F3B-49CE-490D-ACF9-E5CE525A2B10}" type="pres">
      <dgm:prSet presAssocID="{8E1D3793-0885-4CA5-AE3A-3F43301858CB}" presName="accentRepeatNode" presStyleLbl="solidFgAcc1" presStyleIdx="5" presStyleCnt="6"/>
      <dgm:spPr/>
    </dgm:pt>
  </dgm:ptLst>
  <dgm:cxnLst>
    <dgm:cxn modelId="{22999022-B7AD-4584-8784-B286D6EA716A}" srcId="{99259C7D-C94E-4B66-963B-D416A539E441}" destId="{443C1E69-F8FC-458D-9C26-0A15530145FD}" srcOrd="0" destOrd="0" parTransId="{30D14EEB-E6F1-4451-9549-2F16A5B680ED}" sibTransId="{5775FAB7-FE21-4272-AEF6-AE896D38476B}"/>
    <dgm:cxn modelId="{E0FA42F0-E33A-4EB8-B3EB-65960D3A81B0}" type="presOf" srcId="{80ECC601-4983-4EBD-8DFB-853E88ADB43D}" destId="{E221B5F1-C136-4A17-966E-FD0E820B60C5}" srcOrd="0" destOrd="0" presId="urn:microsoft.com/office/officeart/2008/layout/VerticalCurvedList"/>
    <dgm:cxn modelId="{739FF384-3D05-4FA5-84B8-05D2875219DF}" srcId="{99259C7D-C94E-4B66-963B-D416A539E441}" destId="{80ECC601-4983-4EBD-8DFB-853E88ADB43D}" srcOrd="4" destOrd="0" parTransId="{6A3FF1DF-2EF0-4378-AFD5-DEDFA5A2558D}" sibTransId="{20ABEB3C-3E4C-48EA-B557-F3A8093BC9C7}"/>
    <dgm:cxn modelId="{894E3E11-86C0-4157-8CB1-37704779898C}" type="presOf" srcId="{73A4AB38-14D9-4232-8B1D-201AB0AF3D2D}" destId="{C89C6312-7C19-414B-8FFA-5B2A3D93B537}" srcOrd="0" destOrd="0" presId="urn:microsoft.com/office/officeart/2008/layout/VerticalCurvedList"/>
    <dgm:cxn modelId="{7D67147E-B28D-4B63-B704-5C5E194FB91C}" type="presOf" srcId="{443C1E69-F8FC-458D-9C26-0A15530145FD}" destId="{C4A3F76A-EDCC-4B32-A330-9B327032DFC1}" srcOrd="0" destOrd="0" presId="urn:microsoft.com/office/officeart/2008/layout/VerticalCurvedList"/>
    <dgm:cxn modelId="{4844823F-DEC9-43A3-90A3-CACB208A46F2}" type="presOf" srcId="{99259C7D-C94E-4B66-963B-D416A539E441}" destId="{E21DC824-1439-4313-BBDA-CFF37F5D03BD}" srcOrd="0" destOrd="0" presId="urn:microsoft.com/office/officeart/2008/layout/VerticalCurvedList"/>
    <dgm:cxn modelId="{577E93F5-C0EF-4CBD-A7C2-CEE45F36396A}" srcId="{99259C7D-C94E-4B66-963B-D416A539E441}" destId="{8E1D3793-0885-4CA5-AE3A-3F43301858CB}" srcOrd="5" destOrd="0" parTransId="{290C20D1-2FB6-48B1-B91A-93E3FBFDD6E4}" sibTransId="{BAE09278-07B3-4FB7-9BDD-4F0EE0CC5CC8}"/>
    <dgm:cxn modelId="{0B4D1F4F-F83F-4EB2-B10F-08F02334449A}" type="presOf" srcId="{B36EB162-999D-4E7C-9D5F-6C9D67991F04}" destId="{DC0A92F7-AB22-4548-AB49-882B791F3A24}" srcOrd="0" destOrd="0" presId="urn:microsoft.com/office/officeart/2008/layout/VerticalCurvedList"/>
    <dgm:cxn modelId="{935AC044-3E87-4160-A161-FE189ABDFF1B}" srcId="{99259C7D-C94E-4B66-963B-D416A539E441}" destId="{D8B9C1BA-C4B5-4363-AD75-4D1B2B0DAA73}" srcOrd="2" destOrd="0" parTransId="{963E5B21-7BEC-4501-905B-A54F150449C8}" sibTransId="{43D96340-4B1D-463E-B176-4F54E5414ED7}"/>
    <dgm:cxn modelId="{CFCC5890-2F70-4991-8FC8-AA64F74F4742}" type="presOf" srcId="{D8B9C1BA-C4B5-4363-AD75-4D1B2B0DAA73}" destId="{7DE56BB6-1F10-4A6B-93CF-36F283246492}" srcOrd="0" destOrd="0" presId="urn:microsoft.com/office/officeart/2008/layout/VerticalCurvedList"/>
    <dgm:cxn modelId="{46DCD0AA-2E89-4CC7-9416-E03472B482B4}" srcId="{99259C7D-C94E-4B66-963B-D416A539E441}" destId="{B36EB162-999D-4E7C-9D5F-6C9D67991F04}" srcOrd="1" destOrd="0" parTransId="{31CA3E60-BE50-4726-B74B-C179311CEB24}" sibTransId="{9A8792C7-89DB-4700-8032-8E297EB0028D}"/>
    <dgm:cxn modelId="{770D0687-2713-4805-BB15-B5427788A705}" srcId="{99259C7D-C94E-4B66-963B-D416A539E441}" destId="{73A4AB38-14D9-4232-8B1D-201AB0AF3D2D}" srcOrd="3" destOrd="0" parTransId="{48F02AAB-AAC0-4BED-94BA-86E7CE5EBFA5}" sibTransId="{850E990A-7B4F-43A6-96B3-4D0785A64861}"/>
    <dgm:cxn modelId="{A97CA2E8-B89E-4A8A-88AA-773A1F7F3FD3}" type="presOf" srcId="{8E1D3793-0885-4CA5-AE3A-3F43301858CB}" destId="{38C321BA-ABA2-4E21-A2DD-C519B868F96D}" srcOrd="0" destOrd="0" presId="urn:microsoft.com/office/officeart/2008/layout/VerticalCurvedList"/>
    <dgm:cxn modelId="{2C24A697-05FB-4ECC-9262-0CD848D95D4F}" type="presOf" srcId="{5775FAB7-FE21-4272-AEF6-AE896D38476B}" destId="{E46A9EFF-4EB2-410E-836F-CFF6951D2615}" srcOrd="0" destOrd="0" presId="urn:microsoft.com/office/officeart/2008/layout/VerticalCurvedList"/>
    <dgm:cxn modelId="{10C535AC-FBEF-4FCD-B35C-48B4E1888BCA}" type="presParOf" srcId="{E21DC824-1439-4313-BBDA-CFF37F5D03BD}" destId="{AA22F6CE-9C19-4C7C-A377-A003C57FACC6}" srcOrd="0" destOrd="0" presId="urn:microsoft.com/office/officeart/2008/layout/VerticalCurvedList"/>
    <dgm:cxn modelId="{445D0F4A-9280-48D8-BB91-2967B502CA5D}" type="presParOf" srcId="{AA22F6CE-9C19-4C7C-A377-A003C57FACC6}" destId="{636B5106-4DAB-40F8-B360-355FD107C434}" srcOrd="0" destOrd="0" presId="urn:microsoft.com/office/officeart/2008/layout/VerticalCurvedList"/>
    <dgm:cxn modelId="{7C8C8D18-F5A6-4BE4-A9F0-8CA56368E369}" type="presParOf" srcId="{636B5106-4DAB-40F8-B360-355FD107C434}" destId="{4E99AF79-976A-4436-B410-4A041F7AA2D9}" srcOrd="0" destOrd="0" presId="urn:microsoft.com/office/officeart/2008/layout/VerticalCurvedList"/>
    <dgm:cxn modelId="{5899DEB2-A477-4D96-87D8-2C82A03DA5F3}" type="presParOf" srcId="{636B5106-4DAB-40F8-B360-355FD107C434}" destId="{E46A9EFF-4EB2-410E-836F-CFF6951D2615}" srcOrd="1" destOrd="0" presId="urn:microsoft.com/office/officeart/2008/layout/VerticalCurvedList"/>
    <dgm:cxn modelId="{9E96BBDC-2133-434E-A7B0-D0A3D41FF0BD}" type="presParOf" srcId="{636B5106-4DAB-40F8-B360-355FD107C434}" destId="{9C0244C5-AEE5-4C00-B0D5-53ECBE5FD26A}" srcOrd="2" destOrd="0" presId="urn:microsoft.com/office/officeart/2008/layout/VerticalCurvedList"/>
    <dgm:cxn modelId="{425D5D49-CCFD-4C49-8E11-F44CB8B6A698}" type="presParOf" srcId="{636B5106-4DAB-40F8-B360-355FD107C434}" destId="{18692FF1-7238-49A8-97E4-C67DC50C58FB}" srcOrd="3" destOrd="0" presId="urn:microsoft.com/office/officeart/2008/layout/VerticalCurvedList"/>
    <dgm:cxn modelId="{2DC14FDA-8999-4AD5-B134-823AE487B4FA}" type="presParOf" srcId="{AA22F6CE-9C19-4C7C-A377-A003C57FACC6}" destId="{C4A3F76A-EDCC-4B32-A330-9B327032DFC1}" srcOrd="1" destOrd="0" presId="urn:microsoft.com/office/officeart/2008/layout/VerticalCurvedList"/>
    <dgm:cxn modelId="{6616054F-12C3-4429-A0B7-68CA2BAD2F06}" type="presParOf" srcId="{AA22F6CE-9C19-4C7C-A377-A003C57FACC6}" destId="{E0FB7AD1-D666-47DE-AB51-FC20AA7EB434}" srcOrd="2" destOrd="0" presId="urn:microsoft.com/office/officeart/2008/layout/VerticalCurvedList"/>
    <dgm:cxn modelId="{CC802418-14BC-418E-A329-F61BF92F04EF}" type="presParOf" srcId="{E0FB7AD1-D666-47DE-AB51-FC20AA7EB434}" destId="{A4B87B5F-8205-4B43-9E58-7E3B38C51100}" srcOrd="0" destOrd="0" presId="urn:microsoft.com/office/officeart/2008/layout/VerticalCurvedList"/>
    <dgm:cxn modelId="{B6462CCC-A95D-4157-A417-FA5F57DA74B1}" type="presParOf" srcId="{AA22F6CE-9C19-4C7C-A377-A003C57FACC6}" destId="{DC0A92F7-AB22-4548-AB49-882B791F3A24}" srcOrd="3" destOrd="0" presId="urn:microsoft.com/office/officeart/2008/layout/VerticalCurvedList"/>
    <dgm:cxn modelId="{FF870335-3C51-48A0-AAD2-7418EB0FE7BF}" type="presParOf" srcId="{AA22F6CE-9C19-4C7C-A377-A003C57FACC6}" destId="{BA19527B-4D4A-40F2-804A-C639A036D387}" srcOrd="4" destOrd="0" presId="urn:microsoft.com/office/officeart/2008/layout/VerticalCurvedList"/>
    <dgm:cxn modelId="{38FD3E44-A4E9-4D5B-9AEA-D885AA66858E}" type="presParOf" srcId="{BA19527B-4D4A-40F2-804A-C639A036D387}" destId="{5A8C80D7-7028-4959-91DE-EA906CEA7394}" srcOrd="0" destOrd="0" presId="urn:microsoft.com/office/officeart/2008/layout/VerticalCurvedList"/>
    <dgm:cxn modelId="{DF800F0A-9DF9-4772-9FEF-025748B0BC9B}" type="presParOf" srcId="{AA22F6CE-9C19-4C7C-A377-A003C57FACC6}" destId="{7DE56BB6-1F10-4A6B-93CF-36F283246492}" srcOrd="5" destOrd="0" presId="urn:microsoft.com/office/officeart/2008/layout/VerticalCurvedList"/>
    <dgm:cxn modelId="{AB3D2700-6742-4BDD-84E9-E07D63D44EF6}" type="presParOf" srcId="{AA22F6CE-9C19-4C7C-A377-A003C57FACC6}" destId="{B330900D-1A3C-498B-BA59-0ADCCEF31896}" srcOrd="6" destOrd="0" presId="urn:microsoft.com/office/officeart/2008/layout/VerticalCurvedList"/>
    <dgm:cxn modelId="{006D9175-F4AC-41EF-88A4-D4886A699596}" type="presParOf" srcId="{B330900D-1A3C-498B-BA59-0ADCCEF31896}" destId="{DB48E6B2-9203-4B74-9D0E-890E192E1556}" srcOrd="0" destOrd="0" presId="urn:microsoft.com/office/officeart/2008/layout/VerticalCurvedList"/>
    <dgm:cxn modelId="{77022B89-40A7-4E65-9B31-CE3E8C2FFC75}" type="presParOf" srcId="{AA22F6CE-9C19-4C7C-A377-A003C57FACC6}" destId="{C89C6312-7C19-414B-8FFA-5B2A3D93B537}" srcOrd="7" destOrd="0" presId="urn:microsoft.com/office/officeart/2008/layout/VerticalCurvedList"/>
    <dgm:cxn modelId="{607D1FCC-3510-4DF1-9433-6155543F0AAA}" type="presParOf" srcId="{AA22F6CE-9C19-4C7C-A377-A003C57FACC6}" destId="{A372BE09-7A12-47E6-9119-398EA04D6D14}" srcOrd="8" destOrd="0" presId="urn:microsoft.com/office/officeart/2008/layout/VerticalCurvedList"/>
    <dgm:cxn modelId="{D5A3D782-A667-423D-8CD2-2EE9E87C1FEE}" type="presParOf" srcId="{A372BE09-7A12-47E6-9119-398EA04D6D14}" destId="{ADC399D2-1126-42DD-9055-3C2760A06E52}" srcOrd="0" destOrd="0" presId="urn:microsoft.com/office/officeart/2008/layout/VerticalCurvedList"/>
    <dgm:cxn modelId="{68EE8A09-5B2F-4A0C-BCF3-5FFB29678A81}" type="presParOf" srcId="{AA22F6CE-9C19-4C7C-A377-A003C57FACC6}" destId="{E221B5F1-C136-4A17-966E-FD0E820B60C5}" srcOrd="9" destOrd="0" presId="urn:microsoft.com/office/officeart/2008/layout/VerticalCurvedList"/>
    <dgm:cxn modelId="{93DA7598-9C6D-426F-A747-DB5BB1627ADE}" type="presParOf" srcId="{AA22F6CE-9C19-4C7C-A377-A003C57FACC6}" destId="{93C0C34F-74F0-4AA4-B1CF-BEF65545108E}" srcOrd="10" destOrd="0" presId="urn:microsoft.com/office/officeart/2008/layout/VerticalCurvedList"/>
    <dgm:cxn modelId="{97D8796C-15E0-4D5A-83C8-283F0796DA82}" type="presParOf" srcId="{93C0C34F-74F0-4AA4-B1CF-BEF65545108E}" destId="{B9999434-27B6-4C48-B904-3C3E6DB3AC9C}" srcOrd="0" destOrd="0" presId="urn:microsoft.com/office/officeart/2008/layout/VerticalCurvedList"/>
    <dgm:cxn modelId="{C1FAA44E-B377-47DF-B9EE-9C60F75D52A9}" type="presParOf" srcId="{AA22F6CE-9C19-4C7C-A377-A003C57FACC6}" destId="{38C321BA-ABA2-4E21-A2DD-C519B868F96D}" srcOrd="11" destOrd="0" presId="urn:microsoft.com/office/officeart/2008/layout/VerticalCurvedList"/>
    <dgm:cxn modelId="{BBA1C9F7-628C-4B82-9872-6CBA7B1F68BC}" type="presParOf" srcId="{AA22F6CE-9C19-4C7C-A377-A003C57FACC6}" destId="{A64A3E29-EB82-4592-BC19-658E0CC88A85}" srcOrd="12" destOrd="0" presId="urn:microsoft.com/office/officeart/2008/layout/VerticalCurvedList"/>
    <dgm:cxn modelId="{4CD1F8E2-07F5-4468-9FE3-DAABEEA32EC0}" type="presParOf" srcId="{A64A3E29-EB82-4592-BC19-658E0CC88A85}" destId="{32147F3B-49CE-490D-ACF9-E5CE525A2B1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0.55818</cdr:x>
      <cdr:y>0.07073</cdr:y>
    </cdr:from>
    <cdr:to>
      <cdr:x>0.93813</cdr:x>
      <cdr:y>0.45762</cdr:y>
    </cdr:to>
    <cdr:sp macro="" textlink="">
      <cdr:nvSpPr>
        <cdr:cNvPr id="2" name="TextBox 1"/>
        <cdr:cNvSpPr txBox="1"/>
      </cdr:nvSpPr>
      <cdr:spPr>
        <a:xfrm xmlns:a="http://schemas.openxmlformats.org/drawingml/2006/main">
          <a:off x="1343350" y="1671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t-LT" sz="1100" dirty="0"/>
        </a:p>
      </cdr:txBody>
    </cdr:sp>
  </cdr:relSizeAnchor>
  <cdr:relSizeAnchor xmlns:cdr="http://schemas.openxmlformats.org/drawingml/2006/chartDrawing">
    <cdr:from>
      <cdr:x>0.48713</cdr:x>
      <cdr:y>0.20872</cdr:y>
    </cdr:from>
    <cdr:to>
      <cdr:x>0.93913</cdr:x>
      <cdr:y>0.45762</cdr:y>
    </cdr:to>
    <cdr:sp macro="" textlink="">
      <cdr:nvSpPr>
        <cdr:cNvPr id="3" name="TextBox 2"/>
        <cdr:cNvSpPr txBox="1"/>
      </cdr:nvSpPr>
      <cdr:spPr>
        <a:xfrm xmlns:a="http://schemas.openxmlformats.org/drawingml/2006/main">
          <a:off x="1783786" y="493313"/>
          <a:ext cx="1655153" cy="5882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lt-LT" sz="1600" dirty="0" smtClean="0"/>
            <a:t>Up to  5 years
33,3%</a:t>
          </a:r>
        </a:p>
        <a:p xmlns:a="http://schemas.openxmlformats.org/drawingml/2006/main">
          <a:endParaRPr lang="lt-LT" sz="1600" dirty="0"/>
        </a:p>
      </cdr:txBody>
    </cdr:sp>
  </cdr:relSizeAnchor>
  <cdr:relSizeAnchor xmlns:cdr="http://schemas.openxmlformats.org/drawingml/2006/chartDrawing">
    <cdr:from>
      <cdr:x>0.06221</cdr:x>
      <cdr:y>0.20872</cdr:y>
    </cdr:from>
    <cdr:to>
      <cdr:x>0.44216</cdr:x>
      <cdr:y>0.49468</cdr:y>
    </cdr:to>
    <cdr:sp macro="" textlink="">
      <cdr:nvSpPr>
        <cdr:cNvPr id="4" name="TextBox 3"/>
        <cdr:cNvSpPr txBox="1"/>
      </cdr:nvSpPr>
      <cdr:spPr>
        <a:xfrm xmlns:a="http://schemas.openxmlformats.org/drawingml/2006/main">
          <a:off x="227804" y="493313"/>
          <a:ext cx="1391308" cy="6758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lt-LT" sz="1600" dirty="0" smtClean="0"/>
            <a:t>More than </a:t>
          </a:r>
          <a:r>
            <a:rPr lang="it-IT" sz="1600" dirty="0" smtClean="0"/>
            <a:t>10 </a:t>
          </a:r>
          <a:r>
            <a:rPr lang="lt-LT" sz="1600" dirty="0" smtClean="0"/>
            <a:t>years</a:t>
          </a:r>
          <a:r>
            <a:rPr lang="it-IT" sz="1600" dirty="0" smtClean="0"/>
            <a:t>
42,2%</a:t>
          </a:r>
        </a:p>
        <a:p xmlns:a="http://schemas.openxmlformats.org/drawingml/2006/main">
          <a:endParaRPr lang="lt-LT" sz="1600" dirty="0"/>
        </a:p>
      </cdr:txBody>
    </cdr:sp>
  </cdr:relSizeAnchor>
  <cdr:relSizeAnchor xmlns:cdr="http://schemas.openxmlformats.org/drawingml/2006/chartDrawing">
    <cdr:from>
      <cdr:x>0.38624</cdr:x>
      <cdr:y>0.67479</cdr:y>
    </cdr:from>
    <cdr:to>
      <cdr:x>0.76154</cdr:x>
      <cdr:y>0.95782</cdr:y>
    </cdr:to>
    <cdr:sp macro="" textlink="">
      <cdr:nvSpPr>
        <cdr:cNvPr id="5" name="TextBox 4"/>
        <cdr:cNvSpPr txBox="1"/>
      </cdr:nvSpPr>
      <cdr:spPr>
        <a:xfrm xmlns:a="http://schemas.openxmlformats.org/drawingml/2006/main">
          <a:off x="1414352" y="1594844"/>
          <a:ext cx="1374303" cy="6689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fi-FI" sz="1600" dirty="0" smtClean="0"/>
            <a:t> 5 </a:t>
          </a:r>
          <a:r>
            <a:rPr lang="lt-LT" sz="1600" dirty="0" smtClean="0"/>
            <a:t>-</a:t>
          </a:r>
          <a:r>
            <a:rPr lang="fi-FI" sz="1600" dirty="0" smtClean="0"/>
            <a:t> 10 </a:t>
          </a:r>
          <a:r>
            <a:rPr lang="lt-LT" sz="1600" dirty="0" smtClean="0"/>
            <a:t>years </a:t>
          </a:r>
          <a:r>
            <a:rPr lang="fi-FI" sz="1600" dirty="0" smtClean="0"/>
            <a:t>
24,5%</a:t>
          </a:r>
        </a:p>
        <a:p xmlns:a="http://schemas.openxmlformats.org/drawingml/2006/main">
          <a:endParaRPr lang="lt-LT"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0.04045</cdr:x>
      <cdr:y>0.35734</cdr:y>
    </cdr:from>
    <cdr:to>
      <cdr:x>0.45365</cdr:x>
      <cdr:y>0.59519</cdr:y>
    </cdr:to>
    <cdr:sp macro="" textlink="">
      <cdr:nvSpPr>
        <cdr:cNvPr id="2" name="TextBox 1"/>
        <cdr:cNvSpPr txBox="1"/>
      </cdr:nvSpPr>
      <cdr:spPr>
        <a:xfrm xmlns:a="http://schemas.openxmlformats.org/drawingml/2006/main">
          <a:off x="109560" y="980026"/>
          <a:ext cx="1119055" cy="6523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900" b="0" i="0" u="none" strike="noStrike" kern="1200" baseline="0">
              <a:solidFill>
                <a:prstClr val="black">
                  <a:lumMod val="75000"/>
                  <a:lumOff val="25000"/>
                </a:prstClr>
              </a:solidFill>
              <a:latin typeface="+mn-lt"/>
              <a:ea typeface="+mn-ea"/>
              <a:cs typeface="+mn-cs"/>
            </a:defRPr>
          </a:pPr>
          <a:r>
            <a:rPr lang="lt-LT" sz="1600" dirty="0"/>
            <a:t>Mature 
40,5%</a:t>
          </a:r>
        </a:p>
        <a:p xmlns:a="http://schemas.openxmlformats.org/drawingml/2006/main">
          <a:endParaRPr lang="lt-LT" sz="1600" dirty="0"/>
        </a:p>
      </cdr:txBody>
    </cdr:sp>
  </cdr:relSizeAnchor>
  <cdr:relSizeAnchor xmlns:cdr="http://schemas.openxmlformats.org/drawingml/2006/chartDrawing">
    <cdr:from>
      <cdr:x>0.47105</cdr:x>
      <cdr:y>0.56137</cdr:y>
    </cdr:from>
    <cdr:to>
      <cdr:x>0.84335</cdr:x>
      <cdr:y>0.88028</cdr:y>
    </cdr:to>
    <cdr:sp macro="" textlink="">
      <cdr:nvSpPr>
        <cdr:cNvPr id="3" name="TextBox 2"/>
        <cdr:cNvSpPr txBox="1"/>
      </cdr:nvSpPr>
      <cdr:spPr>
        <a:xfrm xmlns:a="http://schemas.openxmlformats.org/drawingml/2006/main">
          <a:off x="1724905" y="1539589"/>
          <a:ext cx="1363308" cy="8746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smtClean="0"/>
            <a:t>Growth</a:t>
          </a:r>
        </a:p>
        <a:p xmlns:a="http://schemas.openxmlformats.org/drawingml/2006/main">
          <a:pPr algn="ctr"/>
          <a:r>
            <a:rPr lang="lt-LT" sz="1600" dirty="0" smtClean="0"/>
            <a:t>stage</a:t>
          </a:r>
          <a:r>
            <a:rPr lang="en-US" sz="1600" dirty="0" smtClean="0"/>
            <a:t>, 46,3 %</a:t>
          </a:r>
          <a:endParaRPr lang="lt-LT"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0.48879</cdr:x>
      <cdr:y>0.40692</cdr:y>
    </cdr:from>
    <cdr:to>
      <cdr:x>0.80993</cdr:x>
      <cdr:y>0.74495</cdr:y>
    </cdr:to>
    <cdr:sp macro="" textlink="">
      <cdr:nvSpPr>
        <cdr:cNvPr id="2" name="TextBox 1"/>
        <cdr:cNvSpPr txBox="1"/>
      </cdr:nvSpPr>
      <cdr:spPr>
        <a:xfrm xmlns:a="http://schemas.openxmlformats.org/drawingml/2006/main">
          <a:off x="1391744" y="11007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t-LT" sz="1100" dirty="0"/>
        </a:p>
      </cdr:txBody>
    </cdr:sp>
  </cdr:relSizeAnchor>
  <cdr:relSizeAnchor xmlns:cdr="http://schemas.openxmlformats.org/drawingml/2006/chartDrawing">
    <cdr:from>
      <cdr:x>0.42444</cdr:x>
      <cdr:y>0.38243</cdr:y>
    </cdr:from>
    <cdr:to>
      <cdr:x>0.74558</cdr:x>
      <cdr:y>0.72046</cdr:y>
    </cdr:to>
    <cdr:sp macro="" textlink="">
      <cdr:nvSpPr>
        <cdr:cNvPr id="3" name="TextBox 2"/>
        <cdr:cNvSpPr txBox="1"/>
      </cdr:nvSpPr>
      <cdr:spPr>
        <a:xfrm xmlns:a="http://schemas.openxmlformats.org/drawingml/2006/main">
          <a:off x="1208532" y="1034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t-LT" sz="1100" dirty="0"/>
        </a:p>
      </cdr:txBody>
    </cdr:sp>
  </cdr:relSizeAnchor>
  <cdr:relSizeAnchor xmlns:cdr="http://schemas.openxmlformats.org/drawingml/2006/chartDrawing">
    <cdr:from>
      <cdr:x>0.50307</cdr:x>
      <cdr:y>0.52165</cdr:y>
    </cdr:from>
    <cdr:to>
      <cdr:x>0.82421</cdr:x>
      <cdr:y>0.78027</cdr:y>
    </cdr:to>
    <cdr:sp macro="" textlink="">
      <cdr:nvSpPr>
        <cdr:cNvPr id="4" name="TextBox 3"/>
        <cdr:cNvSpPr txBox="1"/>
      </cdr:nvSpPr>
      <cdr:spPr>
        <a:xfrm xmlns:a="http://schemas.openxmlformats.org/drawingml/2006/main">
          <a:off x="1432414" y="1411128"/>
          <a:ext cx="914400" cy="6995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US" sz="1600" dirty="0" smtClean="0"/>
            <a:t>Service</a:t>
          </a:r>
          <a:r>
            <a:rPr lang="lt-LT" sz="1600" dirty="0" smtClean="0"/>
            <a:t>
59,0%</a:t>
          </a:r>
        </a:p>
        <a:p xmlns:a="http://schemas.openxmlformats.org/drawingml/2006/main">
          <a:endParaRPr lang="lt-LT" sz="1400" dirty="0"/>
        </a:p>
      </cdr:txBody>
    </cdr:sp>
  </cdr:relSizeAnchor>
  <cdr:relSizeAnchor xmlns:cdr="http://schemas.openxmlformats.org/drawingml/2006/chartDrawing">
    <cdr:from>
      <cdr:x>0.06886</cdr:x>
      <cdr:y>0.52165</cdr:y>
    </cdr:from>
    <cdr:to>
      <cdr:x>0.39</cdr:x>
      <cdr:y>0.78027</cdr:y>
    </cdr:to>
    <cdr:sp macro="" textlink="">
      <cdr:nvSpPr>
        <cdr:cNvPr id="5" name="TextBox 1"/>
        <cdr:cNvSpPr txBox="1"/>
      </cdr:nvSpPr>
      <cdr:spPr>
        <a:xfrm xmlns:a="http://schemas.openxmlformats.org/drawingml/2006/main">
          <a:off x="196059" y="1411128"/>
          <a:ext cx="914400" cy="6995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0" i="0" u="none" strike="noStrike" kern="1200" baseline="0">
              <a:solidFill>
                <a:prstClr val="black">
                  <a:lumMod val="75000"/>
                  <a:lumOff val="25000"/>
                </a:prstClr>
              </a:solidFill>
              <a:latin typeface="+mn-lt"/>
              <a:ea typeface="+mn-ea"/>
              <a:cs typeface="+mn-cs"/>
            </a:defRPr>
          </a:pPr>
          <a:r>
            <a:rPr lang="en-US" sz="1600" dirty="0"/>
            <a:t>Manufacturing</a:t>
          </a:r>
          <a:r>
            <a:rPr lang="lt-LT" sz="1600" dirty="0"/>
            <a:t>
27,7%</a:t>
          </a:r>
        </a:p>
        <a:p xmlns:a="http://schemas.openxmlformats.org/drawingml/2006/main">
          <a:endParaRPr lang="lt-LT" sz="1400" dirty="0"/>
        </a:p>
      </cdr:txBody>
    </cdr:sp>
  </cdr:relSizeAnchor>
  <cdr:relSizeAnchor xmlns:cdr="http://schemas.openxmlformats.org/drawingml/2006/chartDrawing">
    <cdr:from>
      <cdr:x>0.51238</cdr:x>
      <cdr:y>0</cdr:y>
    </cdr:from>
    <cdr:to>
      <cdr:x>0.83352</cdr:x>
      <cdr:y>0.25862</cdr:y>
    </cdr:to>
    <cdr:sp macro="" textlink="">
      <cdr:nvSpPr>
        <cdr:cNvPr id="6" name="TextBox 1"/>
        <cdr:cNvSpPr txBox="1"/>
      </cdr:nvSpPr>
      <cdr:spPr>
        <a:xfrm xmlns:a="http://schemas.openxmlformats.org/drawingml/2006/main">
          <a:off x="1458918" y="-882215"/>
          <a:ext cx="914400" cy="6995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0" i="0" u="none" strike="noStrike" kern="1200" baseline="0">
              <a:solidFill>
                <a:prstClr val="black">
                  <a:lumMod val="75000"/>
                  <a:lumOff val="25000"/>
                </a:prstClr>
              </a:solidFill>
              <a:latin typeface="+mn-lt"/>
              <a:ea typeface="+mn-ea"/>
              <a:cs typeface="+mn-cs"/>
            </a:defRPr>
          </a:pPr>
          <a:r>
            <a:rPr lang="en-US" sz="1600" dirty="0"/>
            <a:t>Education
1,3%</a:t>
          </a:r>
        </a:p>
        <a:p xmlns:a="http://schemas.openxmlformats.org/drawingml/2006/main">
          <a:endParaRPr lang="lt-LT"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0.00722</cdr:x>
      <cdr:y>0.8945</cdr:y>
    </cdr:from>
    <cdr:to>
      <cdr:x>0.0603</cdr:x>
      <cdr:y>0.93807</cdr:y>
    </cdr:to>
    <cdr:sp macro="" textlink="">
      <cdr:nvSpPr>
        <cdr:cNvPr id="2" name="Striped Right Arrow 1"/>
        <cdr:cNvSpPr/>
      </cdr:nvSpPr>
      <cdr:spPr>
        <a:xfrm xmlns:a="http://schemas.openxmlformats.org/drawingml/2006/main">
          <a:off x="81147" y="5168348"/>
          <a:ext cx="596348" cy="251791"/>
        </a:xfrm>
        <a:prstGeom xmlns:a="http://schemas.openxmlformats.org/drawingml/2006/main" prst="striped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t-LT"/>
        </a:p>
      </cdr:txBody>
    </cdr:sp>
  </cdr:relSizeAnchor>
  <cdr:relSizeAnchor xmlns:cdr="http://schemas.openxmlformats.org/drawingml/2006/chartDrawing">
    <cdr:from>
      <cdr:x>0.23702</cdr:x>
      <cdr:y>0.84824</cdr:y>
    </cdr:from>
    <cdr:to>
      <cdr:x>0.29009</cdr:x>
      <cdr:y>0.89182</cdr:y>
    </cdr:to>
    <cdr:sp macro="" textlink="">
      <cdr:nvSpPr>
        <cdr:cNvPr id="3" name="Striped Right Arrow 2"/>
        <cdr:cNvSpPr/>
      </cdr:nvSpPr>
      <cdr:spPr>
        <a:xfrm xmlns:a="http://schemas.openxmlformats.org/drawingml/2006/main">
          <a:off x="2663112" y="4901096"/>
          <a:ext cx="596348" cy="251791"/>
        </a:xfrm>
        <a:prstGeom xmlns:a="http://schemas.openxmlformats.org/drawingml/2006/main" prst="striped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a:p>
      </cdr:txBody>
    </cdr:sp>
  </cdr:relSizeAnchor>
  <cdr:relSizeAnchor xmlns:cdr="http://schemas.openxmlformats.org/drawingml/2006/chartDrawing">
    <cdr:from>
      <cdr:x>0.12497</cdr:x>
      <cdr:y>0.05645</cdr:y>
    </cdr:from>
    <cdr:to>
      <cdr:x>0.17805</cdr:x>
      <cdr:y>0.10003</cdr:y>
    </cdr:to>
    <cdr:sp macro="" textlink="">
      <cdr:nvSpPr>
        <cdr:cNvPr id="4" name="Striped Right Arrow 3"/>
        <cdr:cNvSpPr/>
      </cdr:nvSpPr>
      <cdr:spPr>
        <a:xfrm xmlns:a="http://schemas.openxmlformats.org/drawingml/2006/main">
          <a:off x="1404156" y="326149"/>
          <a:ext cx="596348" cy="251791"/>
        </a:xfrm>
        <a:prstGeom xmlns:a="http://schemas.openxmlformats.org/drawingml/2006/main" prst="stripedRightArrow">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t-LT"/>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 xmlns:a16="http://schemas.microsoft.com/office/drawing/2014/main" id="{A3117935-FD90-4A8A-8879-8ABA16CBF8DE}"/>
              </a:ext>
            </a:extLst>
          </p:cNvPr>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lt-LT"/>
          </a:p>
        </p:txBody>
      </p:sp>
      <p:sp>
        <p:nvSpPr>
          <p:cNvPr id="3" name="Datos vietos rezervavimo ženklas 2">
            <a:extLst>
              <a:ext uri="{FF2B5EF4-FFF2-40B4-BE49-F238E27FC236}">
                <a16:creationId xmlns="" xmlns:a16="http://schemas.microsoft.com/office/drawing/2014/main" id="{DC5212F9-47E2-469A-9751-F8A580FBC698}"/>
              </a:ext>
            </a:extLst>
          </p:cNvPr>
          <p:cNvSpPr>
            <a:spLocks noGrp="1"/>
          </p:cNvSpPr>
          <p:nvPr>
            <p:ph type="dt" sz="quarter" idx="1"/>
          </p:nvPr>
        </p:nvSpPr>
        <p:spPr>
          <a:xfrm>
            <a:off x="3902597" y="0"/>
            <a:ext cx="2985558" cy="485232"/>
          </a:xfrm>
          <a:prstGeom prst="rect">
            <a:avLst/>
          </a:prstGeom>
        </p:spPr>
        <p:txBody>
          <a:bodyPr vert="horz" lIns="94631" tIns="47316" rIns="94631" bIns="47316" rtlCol="0"/>
          <a:lstStyle>
            <a:lvl1pPr algn="r">
              <a:defRPr sz="1200"/>
            </a:lvl1pPr>
          </a:lstStyle>
          <a:p>
            <a:fld id="{2C37EAE1-948D-4470-BB26-91EA79E82464}" type="datetimeFigureOut">
              <a:rPr lang="lt-LT" smtClean="0"/>
              <a:t>2018.01.25</a:t>
            </a:fld>
            <a:endParaRPr lang="lt-LT"/>
          </a:p>
        </p:txBody>
      </p:sp>
      <p:sp>
        <p:nvSpPr>
          <p:cNvPr id="4" name="Poraštės vietos rezervavimo ženklas 3">
            <a:extLst>
              <a:ext uri="{FF2B5EF4-FFF2-40B4-BE49-F238E27FC236}">
                <a16:creationId xmlns="" xmlns:a16="http://schemas.microsoft.com/office/drawing/2014/main" id="{B647A18B-BED3-4E30-A9C3-2EF4111700B5}"/>
              </a:ext>
            </a:extLst>
          </p:cNvPr>
          <p:cNvSpPr>
            <a:spLocks noGrp="1"/>
          </p:cNvSpPr>
          <p:nvPr>
            <p:ph type="ftr" sz="quarter" idx="2"/>
          </p:nvPr>
        </p:nvSpPr>
        <p:spPr>
          <a:xfrm>
            <a:off x="0" y="9185820"/>
            <a:ext cx="2985558" cy="485231"/>
          </a:xfrm>
          <a:prstGeom prst="rect">
            <a:avLst/>
          </a:prstGeom>
        </p:spPr>
        <p:txBody>
          <a:bodyPr vert="horz" lIns="94631" tIns="47316" rIns="94631" bIns="47316" rtlCol="0" anchor="b"/>
          <a:lstStyle>
            <a:lvl1pPr algn="l">
              <a:defRPr sz="1200"/>
            </a:lvl1pPr>
          </a:lstStyle>
          <a:p>
            <a:endParaRPr lang="lt-LT"/>
          </a:p>
        </p:txBody>
      </p:sp>
      <p:sp>
        <p:nvSpPr>
          <p:cNvPr id="5" name="Skaidrės numerio vietos rezervavimo ženklas 4">
            <a:extLst>
              <a:ext uri="{FF2B5EF4-FFF2-40B4-BE49-F238E27FC236}">
                <a16:creationId xmlns="" xmlns:a16="http://schemas.microsoft.com/office/drawing/2014/main" id="{B93B613C-2079-4A3A-A71F-9EC57FC36508}"/>
              </a:ext>
            </a:extLst>
          </p:cNvPr>
          <p:cNvSpPr>
            <a:spLocks noGrp="1"/>
          </p:cNvSpPr>
          <p:nvPr>
            <p:ph type="sldNum" sz="quarter" idx="3"/>
          </p:nvPr>
        </p:nvSpPr>
        <p:spPr>
          <a:xfrm>
            <a:off x="3902597" y="9185820"/>
            <a:ext cx="2985558" cy="485231"/>
          </a:xfrm>
          <a:prstGeom prst="rect">
            <a:avLst/>
          </a:prstGeom>
        </p:spPr>
        <p:txBody>
          <a:bodyPr vert="horz" lIns="94631" tIns="47316" rIns="94631" bIns="47316" rtlCol="0" anchor="b"/>
          <a:lstStyle>
            <a:lvl1pPr algn="r">
              <a:defRPr sz="1200"/>
            </a:lvl1pPr>
          </a:lstStyle>
          <a:p>
            <a:fld id="{3D9E0871-ECCD-473F-AEBC-1F8A3250E389}" type="slidenum">
              <a:rPr lang="lt-LT" smtClean="0"/>
              <a:t>‹#›</a:t>
            </a:fld>
            <a:endParaRPr lang="lt-LT"/>
          </a:p>
        </p:txBody>
      </p:sp>
    </p:spTree>
    <p:extLst>
      <p:ext uri="{BB962C8B-B14F-4D97-AF65-F5344CB8AC3E}">
        <p14:creationId xmlns:p14="http://schemas.microsoft.com/office/powerpoint/2010/main" val="302995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lt-LT"/>
          </a:p>
        </p:txBody>
      </p:sp>
      <p:sp>
        <p:nvSpPr>
          <p:cNvPr id="3" name="Datos vietos rezervavimo ženklas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7BB71FFC-C4A6-456A-AD0C-528BBD3F60D7}" type="datetimeFigureOut">
              <a:rPr lang="lt-LT" smtClean="0"/>
              <a:t>2018.01.25</a:t>
            </a:fld>
            <a:endParaRPr lang="lt-LT"/>
          </a:p>
        </p:txBody>
      </p:sp>
      <p:sp>
        <p:nvSpPr>
          <p:cNvPr id="4" name="Skaidrės vaizdo vietos rezervavimo ženklas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lt-LT"/>
          </a:p>
        </p:txBody>
      </p:sp>
      <p:sp>
        <p:nvSpPr>
          <p:cNvPr id="5" name="Pastabų vietos rezervavimo ženklas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67FB3D18-BD2E-4726-BFA4-C203F52D6A6A}" type="slidenum">
              <a:rPr lang="lt-LT" smtClean="0"/>
              <a:t>‹#›</a:t>
            </a:fld>
            <a:endParaRPr lang="lt-LT"/>
          </a:p>
        </p:txBody>
      </p:sp>
    </p:spTree>
    <p:extLst>
      <p:ext uri="{BB962C8B-B14F-4D97-AF65-F5344CB8AC3E}">
        <p14:creationId xmlns:p14="http://schemas.microsoft.com/office/powerpoint/2010/main" val="92773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FB3D18-BD2E-4726-BFA4-C203F52D6A6A}" type="slidenum">
              <a:rPr lang="lt-LT" smtClean="0"/>
              <a:t>1</a:t>
            </a:fld>
            <a:endParaRPr lang="lt-LT"/>
          </a:p>
        </p:txBody>
      </p:sp>
    </p:spTree>
    <p:extLst>
      <p:ext uri="{BB962C8B-B14F-4D97-AF65-F5344CB8AC3E}">
        <p14:creationId xmlns:p14="http://schemas.microsoft.com/office/powerpoint/2010/main" val="347883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What is interesting</a:t>
            </a:r>
            <a:r>
              <a:rPr lang="lt-LT" baseline="0" dirty="0" smtClean="0"/>
              <a:t> while analysing mature stage is that leasing is more popular than private resources. Also, Respondents use EU support, credit limit and credit line. Funding of business angles is not used at all among the respondents. Other alternative financial products are hardly any used for business development. </a:t>
            </a:r>
            <a:endParaRPr lang="lt-LT" dirty="0"/>
          </a:p>
        </p:txBody>
      </p:sp>
      <p:sp>
        <p:nvSpPr>
          <p:cNvPr id="4" name="Skaidrės numerio vietos rezervavimo ženklas 3"/>
          <p:cNvSpPr>
            <a:spLocks noGrp="1"/>
          </p:cNvSpPr>
          <p:nvPr>
            <p:ph type="sldNum" sz="quarter" idx="10"/>
          </p:nvPr>
        </p:nvSpPr>
        <p:spPr/>
        <p:txBody>
          <a:bodyPr/>
          <a:lstStyle/>
          <a:p>
            <a:fld id="{67FB3D18-BD2E-4726-BFA4-C203F52D6A6A}" type="slidenum">
              <a:rPr lang="lt-LT" smtClean="0"/>
              <a:t>17</a:t>
            </a:fld>
            <a:endParaRPr lang="lt-LT"/>
          </a:p>
        </p:txBody>
      </p:sp>
    </p:spTree>
    <p:extLst>
      <p:ext uri="{BB962C8B-B14F-4D97-AF65-F5344CB8AC3E}">
        <p14:creationId xmlns:p14="http://schemas.microsoft.com/office/powerpoint/2010/main" val="251350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Respondents representing private sector agree that discussed financial products</a:t>
            </a:r>
            <a:r>
              <a:rPr lang="lt-LT" baseline="0" dirty="0" smtClean="0"/>
              <a:t> have had positive impact on business development. </a:t>
            </a:r>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18</a:t>
            </a:fld>
            <a:endParaRPr lang="lt-LT"/>
          </a:p>
        </p:txBody>
      </p:sp>
    </p:spTree>
    <p:extLst>
      <p:ext uri="{BB962C8B-B14F-4D97-AF65-F5344CB8AC3E}">
        <p14:creationId xmlns:p14="http://schemas.microsoft.com/office/powerpoint/2010/main" val="96899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Respondents representing public sector pointed out that discussed financial products</a:t>
            </a:r>
            <a:r>
              <a:rPr lang="lt-LT" baseline="0" dirty="0" smtClean="0"/>
              <a:t> have had positive impact on quality of services and company reputation. What is the most interesting is that half of respondents completely disagree that cost on energy and energy efficiency increased.  </a:t>
            </a:r>
            <a:endParaRPr lang="lt-LT" dirty="0"/>
          </a:p>
        </p:txBody>
      </p:sp>
      <p:sp>
        <p:nvSpPr>
          <p:cNvPr id="4" name="Skaidrės numerio vietos rezervavimo ženklas 3"/>
          <p:cNvSpPr>
            <a:spLocks noGrp="1"/>
          </p:cNvSpPr>
          <p:nvPr>
            <p:ph type="sldNum" sz="quarter" idx="10"/>
          </p:nvPr>
        </p:nvSpPr>
        <p:spPr/>
        <p:txBody>
          <a:bodyPr/>
          <a:lstStyle/>
          <a:p>
            <a:fld id="{67FB3D18-BD2E-4726-BFA4-C203F52D6A6A}" type="slidenum">
              <a:rPr lang="lt-LT" smtClean="0"/>
              <a:t>19</a:t>
            </a:fld>
            <a:endParaRPr lang="lt-LT"/>
          </a:p>
        </p:txBody>
      </p:sp>
    </p:spTree>
    <p:extLst>
      <p:ext uri="{BB962C8B-B14F-4D97-AF65-F5344CB8AC3E}">
        <p14:creationId xmlns:p14="http://schemas.microsoft.com/office/powerpoint/2010/main" val="42076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Two focus groups were set up aiming</a:t>
            </a:r>
            <a:r>
              <a:rPr lang="lt-LT" baseline="0" dirty="0" smtClean="0"/>
              <a:t> to discuss and test t</a:t>
            </a:r>
            <a:r>
              <a:rPr lang="lt-LT" dirty="0" smtClean="0"/>
              <a:t>he Conseption of financial products map. As a result</a:t>
            </a:r>
            <a:r>
              <a:rPr lang="lt-LT" baseline="0" dirty="0" smtClean="0"/>
              <a:t> the main</a:t>
            </a:r>
            <a:r>
              <a:rPr lang="lt-LT" dirty="0" smtClean="0"/>
              <a:t> Six dimensions</a:t>
            </a:r>
            <a:r>
              <a:rPr lang="lt-LT" baseline="0" dirty="0" smtClean="0"/>
              <a:t> important for the map we</a:t>
            </a:r>
            <a:r>
              <a:rPr lang="en-US" baseline="0" dirty="0" smtClean="0"/>
              <a:t>re </a:t>
            </a:r>
            <a:r>
              <a:rPr lang="lt-LT" baseline="0" dirty="0" smtClean="0"/>
              <a:t>confirmed by project stakeholders.  </a:t>
            </a:r>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20</a:t>
            </a:fld>
            <a:endParaRPr lang="lt-LT"/>
          </a:p>
        </p:txBody>
      </p:sp>
    </p:spTree>
    <p:extLst>
      <p:ext uri="{BB962C8B-B14F-4D97-AF65-F5344CB8AC3E}">
        <p14:creationId xmlns:p14="http://schemas.microsoft.com/office/powerpoint/2010/main" val="427475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The map starts with instruction how to navigate. Firstly, you have to select</a:t>
            </a:r>
            <a:r>
              <a:rPr lang="lt-LT" baseline="0" dirty="0" smtClean="0"/>
              <a:t> the are area you are interested in (business, infrastructure development or energy efficiency). After you have to choose group of finanacial product (loans, garantees, </a:t>
            </a:r>
            <a:r>
              <a:rPr lang="en-US" baseline="0" dirty="0" smtClean="0"/>
              <a:t>securities</a:t>
            </a:r>
            <a:r>
              <a:rPr lang="lt-LT" baseline="0" dirty="0" smtClean="0"/>
              <a:t>, priv</a:t>
            </a:r>
            <a:r>
              <a:rPr lang="en-US" baseline="0" dirty="0" smtClean="0"/>
              <a:t>a</a:t>
            </a:r>
            <a:r>
              <a:rPr lang="lt-LT" baseline="0" dirty="0" smtClean="0"/>
              <a:t>te and rsik capital, crwofunding). Next step is</a:t>
            </a:r>
            <a:r>
              <a:rPr lang="en-US" baseline="0" dirty="0" smtClean="0"/>
              <a:t> for</a:t>
            </a:r>
            <a:r>
              <a:rPr lang="lt-LT" baseline="0" dirty="0" smtClean="0"/>
              <a:t> identification of your entity status (legal or individual). After that you have to identify your entity type (SME or public body). And to select the specific criteria related to financed object. </a:t>
            </a:r>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22</a:t>
            </a:fld>
            <a:endParaRPr lang="lt-LT"/>
          </a:p>
        </p:txBody>
      </p:sp>
    </p:spTree>
    <p:extLst>
      <p:ext uri="{BB962C8B-B14F-4D97-AF65-F5344CB8AC3E}">
        <p14:creationId xmlns:p14="http://schemas.microsoft.com/office/powerpoint/2010/main" val="359665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securities</a:t>
            </a:r>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23</a:t>
            </a:fld>
            <a:endParaRPr lang="lt-LT"/>
          </a:p>
        </p:txBody>
      </p:sp>
    </p:spTree>
    <p:extLst>
      <p:ext uri="{BB962C8B-B14F-4D97-AF65-F5344CB8AC3E}">
        <p14:creationId xmlns:p14="http://schemas.microsoft.com/office/powerpoint/2010/main" val="58407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24</a:t>
            </a:fld>
            <a:endParaRPr lang="lt-LT"/>
          </a:p>
        </p:txBody>
      </p:sp>
    </p:spTree>
    <p:extLst>
      <p:ext uri="{BB962C8B-B14F-4D97-AF65-F5344CB8AC3E}">
        <p14:creationId xmlns:p14="http://schemas.microsoft.com/office/powerpoint/2010/main" val="72616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Securities. Here you will find shares, bonds</a:t>
            </a:r>
          </a:p>
          <a:p>
            <a:r>
              <a:rPr lang="lt-LT" dirty="0" smtClean="0"/>
              <a:t>securitization</a:t>
            </a:r>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28</a:t>
            </a:fld>
            <a:endParaRPr lang="lt-LT"/>
          </a:p>
        </p:txBody>
      </p:sp>
    </p:spTree>
    <p:extLst>
      <p:ext uri="{BB962C8B-B14F-4D97-AF65-F5344CB8AC3E}">
        <p14:creationId xmlns:p14="http://schemas.microsoft.com/office/powerpoint/2010/main" val="158293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the map provides an innovative approach of </a:t>
            </a:r>
            <a:r>
              <a:rPr lang="lt-LT" baseline="0" dirty="0" smtClean="0"/>
              <a:t>Lithuanian fianacial products market. </a:t>
            </a:r>
            <a:r>
              <a:rPr lang="lt-LT" dirty="0" smtClean="0"/>
              <a:t> And can be used as sofisticated tool for desicion making when choosing</a:t>
            </a:r>
            <a:r>
              <a:rPr lang="lt-LT" baseline="0" dirty="0" smtClean="0"/>
              <a:t> the relevant financial product. </a:t>
            </a:r>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29</a:t>
            </a:fld>
            <a:endParaRPr lang="lt-LT"/>
          </a:p>
        </p:txBody>
      </p:sp>
    </p:spTree>
    <p:extLst>
      <p:ext uri="{BB962C8B-B14F-4D97-AF65-F5344CB8AC3E}">
        <p14:creationId xmlns:p14="http://schemas.microsoft.com/office/powerpoint/2010/main" val="726167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FB3D18-BD2E-4726-BFA4-C203F52D6A6A}" type="slidenum">
              <a:rPr lang="lt-LT" smtClean="0"/>
              <a:t>30</a:t>
            </a:fld>
            <a:endParaRPr lang="lt-LT"/>
          </a:p>
        </p:txBody>
      </p:sp>
    </p:spTree>
    <p:extLst>
      <p:ext uri="{BB962C8B-B14F-4D97-AF65-F5344CB8AC3E}">
        <p14:creationId xmlns:p14="http://schemas.microsoft.com/office/powerpoint/2010/main" val="281570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7FB3D18-BD2E-4726-BFA4-C203F52D6A6A}" type="slidenum">
              <a:rPr lang="lt-LT" smtClean="0"/>
              <a:t>2</a:t>
            </a:fld>
            <a:endParaRPr lang="lt-LT"/>
          </a:p>
        </p:txBody>
      </p:sp>
    </p:spTree>
    <p:extLst>
      <p:ext uri="{BB962C8B-B14F-4D97-AF65-F5344CB8AC3E}">
        <p14:creationId xmlns:p14="http://schemas.microsoft.com/office/powerpoint/2010/main" val="39757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7FB3D18-BD2E-4726-BFA4-C203F52D6A6A}" type="slidenum">
              <a:rPr lang="lt-LT" smtClean="0"/>
              <a:t>4</a:t>
            </a:fld>
            <a:endParaRPr lang="lt-LT"/>
          </a:p>
        </p:txBody>
      </p:sp>
    </p:spTree>
    <p:extLst>
      <p:ext uri="{BB962C8B-B14F-4D97-AF65-F5344CB8AC3E}">
        <p14:creationId xmlns:p14="http://schemas.microsoft.com/office/powerpoint/2010/main" val="248293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 what kind of the problems respondents </a:t>
            </a:r>
            <a:r>
              <a:rPr lang="lt-LT" dirty="0" smtClean="0"/>
              <a:t>face with</a:t>
            </a:r>
            <a:r>
              <a:rPr lang="en-US" dirty="0" smtClean="0"/>
              <a:t> in business</a:t>
            </a:r>
            <a:r>
              <a:rPr lang="lt-LT" dirty="0" smtClean="0"/>
              <a:t>. What </a:t>
            </a:r>
            <a:r>
              <a:rPr lang="en-US" dirty="0" smtClean="0"/>
              <a:t>are</a:t>
            </a:r>
            <a:r>
              <a:rPr lang="lt-LT" dirty="0" smtClean="0"/>
              <a:t> the</a:t>
            </a:r>
            <a:r>
              <a:rPr lang="lt-LT" baseline="0" dirty="0" smtClean="0"/>
              <a:t> most important problems for respondents are the high tax for business, increasing personell cost, lack of finacial resources. </a:t>
            </a:r>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11</a:t>
            </a:fld>
            <a:endParaRPr lang="lt-LT"/>
          </a:p>
        </p:txBody>
      </p:sp>
    </p:spTree>
    <p:extLst>
      <p:ext uri="{BB962C8B-B14F-4D97-AF65-F5344CB8AC3E}">
        <p14:creationId xmlns:p14="http://schemas.microsoft.com/office/powerpoint/2010/main" val="390191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While </a:t>
            </a:r>
            <a:r>
              <a:rPr lang="en-US" sz="1200" kern="1200" dirty="0" err="1" smtClean="0">
                <a:solidFill>
                  <a:schemeClr val="tx1"/>
                </a:solidFill>
                <a:latin typeface="+mn-lt"/>
                <a:ea typeface="+mn-ea"/>
                <a:cs typeface="+mn-cs"/>
              </a:rPr>
              <a:t>analyse</a:t>
            </a:r>
            <a:r>
              <a:rPr lang="en-US" sz="1200" kern="1200" dirty="0" smtClean="0">
                <a:solidFill>
                  <a:schemeClr val="tx1"/>
                </a:solidFill>
                <a:latin typeface="+mn-lt"/>
                <a:ea typeface="+mn-ea"/>
                <a:cs typeface="+mn-cs"/>
              </a:rPr>
              <a:t> demand of financial products  we see that leasing and private resources are the most popular financial products. </a:t>
            </a:r>
            <a:endParaRPr lang="lt-LT" sz="1200" kern="1200" dirty="0" smtClean="0">
              <a:solidFill>
                <a:schemeClr val="tx1"/>
              </a:solidFill>
              <a:latin typeface="+mn-lt"/>
              <a:ea typeface="+mn-ea"/>
              <a:cs typeface="+mn-cs"/>
            </a:endParaRPr>
          </a:p>
          <a:p>
            <a:r>
              <a:rPr lang="lt-LT" sz="1200" kern="1200" dirty="0" smtClean="0">
                <a:solidFill>
                  <a:schemeClr val="tx1"/>
                </a:solidFill>
                <a:latin typeface="+mn-lt"/>
                <a:ea typeface="+mn-ea"/>
                <a:cs typeface="+mn-cs"/>
              </a:rPr>
              <a:t>Alternative financial</a:t>
            </a:r>
            <a:r>
              <a:rPr lang="lt-LT" sz="1200" kern="1200" baseline="0" dirty="0" smtClean="0">
                <a:solidFill>
                  <a:schemeClr val="tx1"/>
                </a:solidFill>
                <a:latin typeface="+mn-lt"/>
                <a:ea typeface="+mn-ea"/>
                <a:cs typeface="+mn-cs"/>
              </a:rPr>
              <a:t> </a:t>
            </a:r>
            <a:r>
              <a:rPr lang="lt-LT" sz="1200" kern="1200" dirty="0" smtClean="0">
                <a:solidFill>
                  <a:schemeClr val="tx1"/>
                </a:solidFill>
                <a:latin typeface="+mn-lt"/>
                <a:ea typeface="+mn-ea"/>
                <a:cs typeface="+mn-cs"/>
              </a:rPr>
              <a:t>product</a:t>
            </a:r>
            <a:r>
              <a:rPr lang="lt-LT" sz="1200" kern="1200" baseline="0" dirty="0" smtClean="0">
                <a:solidFill>
                  <a:schemeClr val="tx1"/>
                </a:solidFill>
                <a:latin typeface="+mn-lt"/>
                <a:ea typeface="+mn-ea"/>
                <a:cs typeface="+mn-cs"/>
              </a:rPr>
              <a:t>s like venture capital, business angels .. Are not so relevant for respondents. This implies that the market </a:t>
            </a:r>
            <a:r>
              <a:rPr lang="en-US" sz="1200" kern="1200" baseline="0" dirty="0" smtClean="0">
                <a:solidFill>
                  <a:schemeClr val="tx1"/>
                </a:solidFill>
                <a:latin typeface="+mn-lt"/>
                <a:ea typeface="+mn-ea"/>
                <a:cs typeface="+mn-cs"/>
              </a:rPr>
              <a:t>of alternative financial products </a:t>
            </a:r>
            <a:r>
              <a:rPr lang="lt-LT" sz="1200" kern="1200" baseline="0" dirty="0" smtClean="0">
                <a:solidFill>
                  <a:schemeClr val="tx1"/>
                </a:solidFill>
                <a:latin typeface="+mn-lt"/>
                <a:ea typeface="+mn-ea"/>
                <a:cs typeface="+mn-cs"/>
              </a:rPr>
              <a:t>is in </a:t>
            </a:r>
            <a:r>
              <a:rPr lang="en-US" sz="1200" kern="1200" baseline="0" dirty="0" smtClean="0">
                <a:solidFill>
                  <a:schemeClr val="tx1"/>
                </a:solidFill>
                <a:latin typeface="+mn-lt"/>
                <a:ea typeface="+mn-ea"/>
                <a:cs typeface="+mn-cs"/>
              </a:rPr>
              <a:t>only </a:t>
            </a:r>
            <a:r>
              <a:rPr lang="lt-LT" sz="1200" kern="1200" baseline="0" dirty="0" smtClean="0">
                <a:solidFill>
                  <a:schemeClr val="tx1"/>
                </a:solidFill>
                <a:latin typeface="+mn-lt"/>
                <a:ea typeface="+mn-ea"/>
                <a:cs typeface="+mn-cs"/>
              </a:rPr>
              <a:t>development phase. </a:t>
            </a:r>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12</a:t>
            </a:fld>
            <a:endParaRPr lang="lt-LT"/>
          </a:p>
        </p:txBody>
      </p:sp>
    </p:spTree>
    <p:extLst>
      <p:ext uri="{BB962C8B-B14F-4D97-AF65-F5344CB8AC3E}">
        <p14:creationId xmlns:p14="http://schemas.microsoft.com/office/powerpoint/2010/main" val="227744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What are the most relevant factors for respondents when</a:t>
            </a:r>
            <a:r>
              <a:rPr lang="lt-LT" baseline="0" dirty="0" smtClean="0"/>
              <a:t> choosing financial instruments are the low interest rate, favourable repayment conditions, deposit and low contract administration fee.  </a:t>
            </a:r>
            <a:endParaRPr lang="lt-LT" dirty="0" smtClean="0"/>
          </a:p>
          <a:p>
            <a:endParaRPr lang="lt-LT" dirty="0" smtClean="0"/>
          </a:p>
          <a:p>
            <a:r>
              <a:rPr lang="en-US" dirty="0" smtClean="0"/>
              <a:t>Good attitude to customer</a:t>
            </a:r>
          </a:p>
          <a:p>
            <a:endParaRPr lang="en-US" dirty="0" smtClean="0"/>
          </a:p>
          <a:p>
            <a:r>
              <a:rPr lang="en-US" dirty="0" smtClean="0"/>
              <a:t>Low contract administration fee (man </a:t>
            </a:r>
            <a:r>
              <a:rPr lang="en-US" dirty="0" err="1" smtClean="0"/>
              <a:t>atrodo</a:t>
            </a:r>
            <a:r>
              <a:rPr lang="en-US" dirty="0" smtClean="0"/>
              <a:t> </a:t>
            </a:r>
            <a:r>
              <a:rPr lang="en-US" dirty="0" err="1" smtClean="0"/>
              <a:t>sutarties</a:t>
            </a:r>
            <a:r>
              <a:rPr lang="en-US" dirty="0" smtClean="0"/>
              <a:t> </a:t>
            </a:r>
            <a:r>
              <a:rPr lang="en-US" dirty="0" err="1" smtClean="0"/>
              <a:t>mokestis</a:t>
            </a:r>
            <a:r>
              <a:rPr lang="en-US" dirty="0" smtClean="0"/>
              <a:t> </a:t>
            </a:r>
            <a:r>
              <a:rPr lang="en-US" dirty="0" err="1" smtClean="0"/>
              <a:t>taip</a:t>
            </a:r>
            <a:r>
              <a:rPr lang="en-US" dirty="0" smtClean="0"/>
              <a:t> </a:t>
            </a:r>
            <a:r>
              <a:rPr lang="en-US" dirty="0" err="1" smtClean="0"/>
              <a:t>rasomas</a:t>
            </a:r>
            <a:r>
              <a:rPr lang="en-US" dirty="0" smtClean="0"/>
              <a:t>)</a:t>
            </a:r>
            <a:endParaRPr lang="lt-LT" dirty="0"/>
          </a:p>
        </p:txBody>
      </p:sp>
      <p:sp>
        <p:nvSpPr>
          <p:cNvPr id="4" name="Slide Number Placeholder 3"/>
          <p:cNvSpPr>
            <a:spLocks noGrp="1"/>
          </p:cNvSpPr>
          <p:nvPr>
            <p:ph type="sldNum" sz="quarter" idx="10"/>
          </p:nvPr>
        </p:nvSpPr>
        <p:spPr/>
        <p:txBody>
          <a:bodyPr/>
          <a:lstStyle/>
          <a:p>
            <a:fld id="{67FB3D18-BD2E-4726-BFA4-C203F52D6A6A}" type="slidenum">
              <a:rPr lang="lt-LT" smtClean="0"/>
              <a:t>13</a:t>
            </a:fld>
            <a:endParaRPr lang="lt-LT"/>
          </a:p>
        </p:txBody>
      </p:sp>
    </p:spTree>
    <p:extLst>
      <p:ext uri="{BB962C8B-B14F-4D97-AF65-F5344CB8AC3E}">
        <p14:creationId xmlns:p14="http://schemas.microsoft.com/office/powerpoint/2010/main" val="137131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The research </a:t>
            </a:r>
            <a:r>
              <a:rPr lang="lt-LT" baseline="0" dirty="0" smtClean="0"/>
              <a:t>results discovered what kind of financial intruments are used in different stage of company development. What is the most interesting is that the respondets hardly any use alternative financial products at the seed stage. Hovewer, private resources are the most popular at the this stage. </a:t>
            </a:r>
            <a:endParaRPr lang="lt-LT" dirty="0"/>
          </a:p>
        </p:txBody>
      </p:sp>
      <p:sp>
        <p:nvSpPr>
          <p:cNvPr id="4" name="Skaidrės numerio vietos rezervavimo ženklas 3"/>
          <p:cNvSpPr>
            <a:spLocks noGrp="1"/>
          </p:cNvSpPr>
          <p:nvPr>
            <p:ph type="sldNum" sz="quarter" idx="10"/>
          </p:nvPr>
        </p:nvSpPr>
        <p:spPr/>
        <p:txBody>
          <a:bodyPr/>
          <a:lstStyle/>
          <a:p>
            <a:fld id="{67FB3D18-BD2E-4726-BFA4-C203F52D6A6A}" type="slidenum">
              <a:rPr lang="lt-LT" smtClean="0"/>
              <a:t>14</a:t>
            </a:fld>
            <a:endParaRPr lang="lt-LT"/>
          </a:p>
        </p:txBody>
      </p:sp>
    </p:spTree>
    <p:extLst>
      <p:ext uri="{BB962C8B-B14F-4D97-AF65-F5344CB8AC3E}">
        <p14:creationId xmlns:p14="http://schemas.microsoft.com/office/powerpoint/2010/main" val="251350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At the start up stage the private resources remain</a:t>
            </a:r>
            <a:r>
              <a:rPr lang="lt-LT" baseline="0" dirty="0" smtClean="0"/>
              <a:t> the most popular financing instrument. However, the popularity of loan for new and small enterprises, credit line and credit limit is increasing comparing to seed stage. </a:t>
            </a:r>
            <a:endParaRPr lang="lt-LT" dirty="0"/>
          </a:p>
        </p:txBody>
      </p:sp>
      <p:sp>
        <p:nvSpPr>
          <p:cNvPr id="4" name="Skaidrės numerio vietos rezervavimo ženklas 3"/>
          <p:cNvSpPr>
            <a:spLocks noGrp="1"/>
          </p:cNvSpPr>
          <p:nvPr>
            <p:ph type="sldNum" sz="quarter" idx="10"/>
          </p:nvPr>
        </p:nvSpPr>
        <p:spPr/>
        <p:txBody>
          <a:bodyPr/>
          <a:lstStyle/>
          <a:p>
            <a:fld id="{67FB3D18-BD2E-4726-BFA4-C203F52D6A6A}" type="slidenum">
              <a:rPr lang="lt-LT" smtClean="0"/>
              <a:t>15</a:t>
            </a:fld>
            <a:endParaRPr lang="lt-LT"/>
          </a:p>
        </p:txBody>
      </p:sp>
    </p:spTree>
    <p:extLst>
      <p:ext uri="{BB962C8B-B14F-4D97-AF65-F5344CB8AC3E}">
        <p14:creationId xmlns:p14="http://schemas.microsoft.com/office/powerpoint/2010/main" val="251350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What is interesting is</a:t>
            </a:r>
            <a:r>
              <a:rPr lang="lt-LT" baseline="0" dirty="0" smtClean="0"/>
              <a:t> that the leasing, EU support and credit line are the most popular financial products despite </a:t>
            </a:r>
            <a:r>
              <a:rPr lang="en-US" baseline="0" dirty="0" smtClean="0"/>
              <a:t>of </a:t>
            </a:r>
            <a:r>
              <a:rPr lang="lt-LT" baseline="0" dirty="0" smtClean="0"/>
              <a:t>the private resources. </a:t>
            </a:r>
            <a:endParaRPr lang="lt-LT" dirty="0"/>
          </a:p>
        </p:txBody>
      </p:sp>
      <p:sp>
        <p:nvSpPr>
          <p:cNvPr id="4" name="Skaidrės numerio vietos rezervavimo ženklas 3"/>
          <p:cNvSpPr>
            <a:spLocks noGrp="1"/>
          </p:cNvSpPr>
          <p:nvPr>
            <p:ph type="sldNum" sz="quarter" idx="10"/>
          </p:nvPr>
        </p:nvSpPr>
        <p:spPr/>
        <p:txBody>
          <a:bodyPr/>
          <a:lstStyle/>
          <a:p>
            <a:fld id="{67FB3D18-BD2E-4726-BFA4-C203F52D6A6A}" type="slidenum">
              <a:rPr lang="lt-LT" smtClean="0"/>
              <a:t>16</a:t>
            </a:fld>
            <a:endParaRPr lang="lt-LT"/>
          </a:p>
        </p:txBody>
      </p:sp>
    </p:spTree>
    <p:extLst>
      <p:ext uri="{BB962C8B-B14F-4D97-AF65-F5344CB8AC3E}">
        <p14:creationId xmlns:p14="http://schemas.microsoft.com/office/powerpoint/2010/main" val="251350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75E9DA-DBC5-4DEB-9E06-BF1073F6565C}"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15268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75E9DA-DBC5-4DEB-9E06-BF1073F6565C}"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151372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75E9DA-DBC5-4DEB-9E06-BF1073F6565C}"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260332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75E9DA-DBC5-4DEB-9E06-BF1073F6565C}"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302679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5E9DA-DBC5-4DEB-9E06-BF1073F6565C}"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153186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75E9DA-DBC5-4DEB-9E06-BF1073F6565C}"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24508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75E9DA-DBC5-4DEB-9E06-BF1073F6565C}" type="datetimeFigureOut">
              <a:rPr lang="en-GB" smtClean="0"/>
              <a:t>25/01/2018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335298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75E9DA-DBC5-4DEB-9E06-BF1073F6565C}" type="datetimeFigureOut">
              <a:rPr lang="en-GB" smtClean="0"/>
              <a:t>25/01/2018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406493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5E9DA-DBC5-4DEB-9E06-BF1073F6565C}" type="datetimeFigureOut">
              <a:rPr lang="en-GB" smtClean="0"/>
              <a:t>25/01/2018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252139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75E9DA-DBC5-4DEB-9E06-BF1073F6565C}"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352454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75E9DA-DBC5-4DEB-9E06-BF1073F6565C}"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41387-0097-407C-85CE-4DAEADC71002}" type="slidenum">
              <a:rPr lang="en-GB" smtClean="0"/>
              <a:t>‹#›</a:t>
            </a:fld>
            <a:endParaRPr lang="en-GB"/>
          </a:p>
        </p:txBody>
      </p:sp>
    </p:spTree>
    <p:extLst>
      <p:ext uri="{BB962C8B-B14F-4D97-AF65-F5344CB8AC3E}">
        <p14:creationId xmlns:p14="http://schemas.microsoft.com/office/powerpoint/2010/main" val="85121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5E9DA-DBC5-4DEB-9E06-BF1073F6565C}" type="datetimeFigureOut">
              <a:rPr lang="en-GB" smtClean="0"/>
              <a:t>25/01/2018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41387-0097-407C-85CE-4DAEADC71002}" type="slidenum">
              <a:rPr lang="en-GB" smtClean="0"/>
              <a:t>‹#›</a:t>
            </a:fld>
            <a:endParaRPr lang="en-GB"/>
          </a:p>
        </p:txBody>
      </p:sp>
    </p:spTree>
    <p:extLst>
      <p:ext uri="{BB962C8B-B14F-4D97-AF65-F5344CB8AC3E}">
        <p14:creationId xmlns:p14="http://schemas.microsoft.com/office/powerpoint/2010/main" val="48867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905" y="2235200"/>
            <a:ext cx="9144000" cy="2387600"/>
          </a:xfrm>
        </p:spPr>
        <p:txBody>
          <a:bodyPr>
            <a:noAutofit/>
          </a:bodyPr>
          <a:lstStyle/>
          <a:p>
            <a:r>
              <a:rPr lang="lt-LT" sz="4000" b="1" dirty="0" smtClean="0"/>
              <a:t>THE MAP OF FINANCIAL PRODUCT‘S</a:t>
            </a:r>
            <a:br>
              <a:rPr lang="lt-LT" sz="4000" b="1" dirty="0" smtClean="0"/>
            </a:br>
            <a:endParaRPr lang="en-GB" sz="4000" b="1" dirty="0"/>
          </a:p>
        </p:txBody>
      </p:sp>
      <p:sp>
        <p:nvSpPr>
          <p:cNvPr id="3" name="Subtitle 2"/>
          <p:cNvSpPr>
            <a:spLocks noGrp="1"/>
          </p:cNvSpPr>
          <p:nvPr>
            <p:ph type="subTitle" idx="1"/>
          </p:nvPr>
        </p:nvSpPr>
        <p:spPr>
          <a:xfrm>
            <a:off x="1524000" y="4526118"/>
            <a:ext cx="9144000" cy="731682"/>
          </a:xfrm>
        </p:spPr>
        <p:txBody>
          <a:bodyPr>
            <a:normAutofit/>
          </a:bodyPr>
          <a:lstStyle/>
          <a:p>
            <a:r>
              <a:rPr lang="en-GB" sz="1800" dirty="0" smtClean="0"/>
              <a:t>2</a:t>
            </a:r>
            <a:r>
              <a:rPr lang="lt-LT" sz="1800" dirty="0" smtClean="0"/>
              <a:t>6</a:t>
            </a:r>
            <a:r>
              <a:rPr lang="en-GB" sz="1800" baseline="30000" dirty="0" err="1" smtClean="0"/>
              <a:t>th</a:t>
            </a:r>
            <a:r>
              <a:rPr lang="en-GB" sz="1800" dirty="0" smtClean="0"/>
              <a:t> </a:t>
            </a:r>
            <a:r>
              <a:rPr lang="en-GB" sz="1800" dirty="0"/>
              <a:t>of </a:t>
            </a:r>
            <a:r>
              <a:rPr lang="lt-LT" sz="1800" dirty="0" smtClean="0"/>
              <a:t>January</a:t>
            </a:r>
            <a:r>
              <a:rPr lang="en-GB" sz="1800" dirty="0" smtClean="0"/>
              <a:t>,  201</a:t>
            </a:r>
            <a:r>
              <a:rPr lang="lt-LT" sz="1800" dirty="0"/>
              <a:t>8</a:t>
            </a:r>
            <a:r>
              <a:rPr lang="en-GB" sz="1800" dirty="0" smtClean="0"/>
              <a:t> </a:t>
            </a:r>
            <a:endParaRPr lang="en-GB" sz="1800" dirty="0"/>
          </a:p>
        </p:txBody>
      </p:sp>
      <p:sp>
        <p:nvSpPr>
          <p:cNvPr id="5" name="Stačiakampis 4">
            <a:extLst>
              <a:ext uri="{FF2B5EF4-FFF2-40B4-BE49-F238E27FC236}">
                <a16:creationId xmlns="" xmlns:a16="http://schemas.microsoft.com/office/drawing/2014/main" id="{0A4E4A69-AF41-4C37-A630-893B83C7A9B7}"/>
              </a:ext>
            </a:extLst>
          </p:cNvPr>
          <p:cNvSpPr/>
          <p:nvPr/>
        </p:nvSpPr>
        <p:spPr>
          <a:xfrm>
            <a:off x="802105" y="5576787"/>
            <a:ext cx="10972800" cy="923330"/>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Evaluation was performed in accordance with the service provision contract No. 14P-56 „Referring to Financial Product Evaluation in Lithuanian Market Creating a Product Supply Map“ signed on August 01, 2017 between Ministry of Finance of the Republic of Lithuania and LLC „VG CONSULT“</a:t>
            </a:r>
            <a:endParaRPr lang="lt-LT" dirty="0"/>
          </a:p>
        </p:txBody>
      </p:sp>
      <p:pic>
        <p:nvPicPr>
          <p:cNvPr id="6" name="image19.jpg" descr="C:\Users\User\AppData\Local\Temp\Temp1_jpg.zip\jpg\ESFIVP-I-1.jpg">
            <a:extLst>
              <a:ext uri="{FF2B5EF4-FFF2-40B4-BE49-F238E27FC236}">
                <a16:creationId xmlns="" xmlns:a16="http://schemas.microsoft.com/office/drawing/2014/main" id="{145FDFB7-6FCE-4499-B89F-2E1028BDB3D8}"/>
              </a:ext>
            </a:extLst>
          </p:cNvPr>
          <p:cNvPicPr/>
          <p:nvPr/>
        </p:nvPicPr>
        <p:blipFill>
          <a:blip r:embed="rId3"/>
          <a:srcRect/>
          <a:stretch>
            <a:fillRect/>
          </a:stretch>
        </p:blipFill>
        <p:spPr>
          <a:xfrm>
            <a:off x="4283710" y="629510"/>
            <a:ext cx="3624580" cy="1813560"/>
          </a:xfrm>
          <a:prstGeom prst="rect">
            <a:avLst/>
          </a:prstGeom>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850256" cy="6858000"/>
          </a:xfrm>
          <a:prstGeom prst="rect">
            <a:avLst/>
          </a:prstGeom>
        </p:spPr>
      </p:pic>
    </p:spTree>
    <p:extLst>
      <p:ext uri="{BB962C8B-B14F-4D97-AF65-F5344CB8AC3E}">
        <p14:creationId xmlns:p14="http://schemas.microsoft.com/office/powerpoint/2010/main" val="3504801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95B82D5-A8BB-45BF-BED8-C7B20689210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 xmlns:a16="http://schemas.microsoft.com/office/drawing/2014/main" id="{296C61EC-FBF4-4216-BE67-6C864D30A01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 xmlns:a16="http://schemas.microsoft.com/office/drawing/2014/main" id="{19E08895-BB7C-4477-8741-C21A51E5198B}"/>
              </a:ext>
            </a:extLst>
          </p:cNvPr>
          <p:cNvSpPr>
            <a:spLocks noGrp="1"/>
          </p:cNvSpPr>
          <p:nvPr>
            <p:ph type="title"/>
          </p:nvPr>
        </p:nvSpPr>
        <p:spPr>
          <a:xfrm>
            <a:off x="5116878" y="484632"/>
            <a:ext cx="5710147" cy="1676603"/>
          </a:xfrm>
        </p:spPr>
        <p:txBody>
          <a:bodyPr>
            <a:normAutofit/>
          </a:bodyPr>
          <a:lstStyle/>
          <a:p>
            <a:pPr algn="ctr"/>
            <a:r>
              <a:rPr lang="lt-LT" sz="2400" b="1" dirty="0"/>
              <a:t> </a:t>
            </a:r>
            <a:br>
              <a:rPr lang="lt-LT" sz="2400" b="1" dirty="0"/>
            </a:br>
            <a:r>
              <a:rPr lang="lt-LT" sz="2800" b="1" dirty="0">
                <a:latin typeface="Times New Roman" panose="02020603050405020304" pitchFamily="18" charset="0"/>
                <a:ea typeface="Times New Roman" panose="02020603050405020304" pitchFamily="18" charset="0"/>
              </a:rPr>
              <a:t> R</a:t>
            </a:r>
            <a:r>
              <a:rPr lang="en-US" sz="2800" b="1" dirty="0" err="1">
                <a:latin typeface="Times New Roman" panose="02020603050405020304" pitchFamily="18" charset="0"/>
                <a:ea typeface="Times New Roman" panose="02020603050405020304" pitchFamily="18" charset="0"/>
              </a:rPr>
              <a:t>espondents</a:t>
            </a:r>
            <a:r>
              <a:rPr lang="en-US" sz="2800" b="1" dirty="0">
                <a:latin typeface="Times New Roman" panose="02020603050405020304" pitchFamily="18" charset="0"/>
                <a:ea typeface="Times New Roman" panose="02020603050405020304" pitchFamily="18" charset="0"/>
              </a:rPr>
              <a:t> by area of activity</a:t>
            </a:r>
            <a:r>
              <a:rPr lang="lt-LT" sz="2800" dirty="0"/>
              <a:t/>
            </a:r>
            <a:br>
              <a:rPr lang="lt-LT" sz="2800" dirty="0"/>
            </a:br>
            <a:endParaRPr lang="lt-LT" sz="2400" b="1" dirty="0"/>
          </a:p>
        </p:txBody>
      </p:sp>
      <p:sp>
        <p:nvSpPr>
          <p:cNvPr id="3" name="Turinio vietos rezervavimo ženklas 2">
            <a:extLst>
              <a:ext uri="{FF2B5EF4-FFF2-40B4-BE49-F238E27FC236}">
                <a16:creationId xmlns="" xmlns:a16="http://schemas.microsoft.com/office/drawing/2014/main" id="{F80375F7-3122-43D6-89EA-E40B38BB1746}"/>
              </a:ext>
            </a:extLst>
          </p:cNvPr>
          <p:cNvSpPr>
            <a:spLocks noGrp="1"/>
          </p:cNvSpPr>
          <p:nvPr>
            <p:ph idx="1"/>
          </p:nvPr>
        </p:nvSpPr>
        <p:spPr>
          <a:xfrm>
            <a:off x="5116880" y="2571750"/>
            <a:ext cx="6422848" cy="3652069"/>
          </a:xfrm>
        </p:spPr>
        <p:txBody>
          <a:bodyPr>
            <a:normAutofit/>
          </a:bodyPr>
          <a:lstStyle/>
          <a:p>
            <a:r>
              <a:rPr lang="en-US" sz="1800" dirty="0"/>
              <a:t>The vast majority of respondents came from the service sector (59%) and the manufacturing sector (27.7%).</a:t>
            </a:r>
          </a:p>
          <a:p>
            <a:r>
              <a:rPr lang="en-US" sz="1800" dirty="0"/>
              <a:t>Also, 4 educational institutions, two apartment associations, one cultural institution and other enterprises </a:t>
            </a:r>
            <a:r>
              <a:rPr lang="lt-LT" sz="1800" dirty="0" smtClean="0"/>
              <a:t>(</a:t>
            </a:r>
            <a:r>
              <a:rPr lang="en-US" sz="1800" dirty="0" smtClean="0"/>
              <a:t>trade</a:t>
            </a:r>
            <a:r>
              <a:rPr lang="en-US" sz="1800" dirty="0"/>
              <a:t>, financial services, engineering services, creative industries, the medical sector, legal services, transport services, education services, water supply and wastewater treatment services, and land farm </a:t>
            </a:r>
            <a:r>
              <a:rPr lang="en-US" sz="1800" dirty="0" smtClean="0"/>
              <a:t>enterprises</a:t>
            </a:r>
            <a:r>
              <a:rPr lang="lt-LT" sz="1800" dirty="0" smtClean="0"/>
              <a:t>) </a:t>
            </a:r>
            <a:r>
              <a:rPr lang="en-US" sz="1800" dirty="0" smtClean="0"/>
              <a:t>participated </a:t>
            </a:r>
            <a:r>
              <a:rPr lang="en-US" sz="1800" dirty="0"/>
              <a:t>in the </a:t>
            </a:r>
            <a:r>
              <a:rPr lang="en-US" sz="1800" dirty="0" smtClean="0"/>
              <a:t>survey</a:t>
            </a:r>
            <a:r>
              <a:rPr lang="lt-LT" sz="1800" dirty="0"/>
              <a:t>.</a:t>
            </a:r>
            <a:endParaRPr lang="lt-LT" sz="1400" i="1"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graphicFrame>
        <p:nvGraphicFramePr>
          <p:cNvPr id="16" name="Chart 15"/>
          <p:cNvGraphicFramePr/>
          <p:nvPr>
            <p:extLst>
              <p:ext uri="{D42A27DB-BD31-4B8C-83A1-F6EECF244321}">
                <p14:modId xmlns:p14="http://schemas.microsoft.com/office/powerpoint/2010/main" val="3957342645"/>
              </p:ext>
            </p:extLst>
          </p:nvPr>
        </p:nvGraphicFramePr>
        <p:xfrm>
          <a:off x="484632" y="1762539"/>
          <a:ext cx="3464516" cy="38033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26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
        <p:nvSpPr>
          <p:cNvPr id="3" name="Turinio vietos rezervavimo ženklas 2">
            <a:extLst>
              <a:ext uri="{FF2B5EF4-FFF2-40B4-BE49-F238E27FC236}">
                <a16:creationId xmlns="" xmlns:a16="http://schemas.microsoft.com/office/drawing/2014/main" id="{F80375F7-3122-43D6-89EA-E40B38BB1746}"/>
              </a:ext>
            </a:extLst>
          </p:cNvPr>
          <p:cNvSpPr>
            <a:spLocks noGrp="1"/>
          </p:cNvSpPr>
          <p:nvPr>
            <p:ph idx="1"/>
          </p:nvPr>
        </p:nvSpPr>
        <p:spPr>
          <a:xfrm>
            <a:off x="762000" y="102078"/>
            <a:ext cx="10668000" cy="6105136"/>
          </a:xfrm>
        </p:spPr>
        <p:txBody>
          <a:bodyPr>
            <a:normAutofit/>
          </a:bodyPr>
          <a:lstStyle/>
          <a:p>
            <a:pPr marL="0" indent="0" algn="ctr">
              <a:buNone/>
            </a:pPr>
            <a:r>
              <a:rPr lang="lt-LT" b="1" dirty="0" smtClean="0"/>
              <a:t>The problems of </a:t>
            </a:r>
            <a:r>
              <a:rPr lang="en-US" b="1" dirty="0" smtClean="0"/>
              <a:t>business </a:t>
            </a:r>
            <a:r>
              <a:rPr lang="en-US" b="1" dirty="0"/>
              <a:t>development </a:t>
            </a:r>
            <a:r>
              <a:rPr lang="en-US" b="1" dirty="0" smtClean="0"/>
              <a:t>and </a:t>
            </a:r>
            <a:r>
              <a:rPr lang="en-US" b="1" dirty="0"/>
              <a:t>their importance</a:t>
            </a:r>
            <a:endParaRPr lang="lt-LT" i="1" dirty="0"/>
          </a:p>
        </p:txBody>
      </p:sp>
      <p:graphicFrame>
        <p:nvGraphicFramePr>
          <p:cNvPr id="6" name="Chart 5">
            <a:extLst>
              <a:ext uri="{FF2B5EF4-FFF2-40B4-BE49-F238E27FC236}">
                <a16:creationId xmlns=""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576955501"/>
              </p:ext>
            </p:extLst>
          </p:nvPr>
        </p:nvGraphicFramePr>
        <p:xfrm>
          <a:off x="100208" y="526094"/>
          <a:ext cx="11536471" cy="63319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1108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19E08895-BB7C-4477-8741-C21A51E5198B}"/>
              </a:ext>
            </a:extLst>
          </p:cNvPr>
          <p:cNvSpPr>
            <a:spLocks noGrp="1"/>
          </p:cNvSpPr>
          <p:nvPr>
            <p:ph type="title"/>
          </p:nvPr>
        </p:nvSpPr>
        <p:spPr>
          <a:xfrm>
            <a:off x="838200" y="617657"/>
            <a:ext cx="9489141" cy="1325563"/>
          </a:xfrm>
        </p:spPr>
        <p:txBody>
          <a:bodyPr>
            <a:normAutofit fontScale="90000"/>
          </a:bodyPr>
          <a:lstStyle/>
          <a:p>
            <a:r>
              <a:rPr lang="lt-LT" i="1" dirty="0"/>
              <a:t/>
            </a:r>
            <a:br>
              <a:rPr lang="lt-LT" i="1" dirty="0"/>
            </a:br>
            <a:r>
              <a:rPr lang="lt-LT" b="1" dirty="0"/>
              <a:t/>
            </a:r>
            <a:br>
              <a:rPr lang="lt-LT" b="1" dirty="0"/>
            </a:br>
            <a:endParaRPr lang="lt-LT" b="1" dirty="0"/>
          </a:p>
        </p:txBody>
      </p:sp>
      <p:sp>
        <p:nvSpPr>
          <p:cNvPr id="3" name="Turinio vietos rezervavimo ženklas 2">
            <a:extLst>
              <a:ext uri="{FF2B5EF4-FFF2-40B4-BE49-F238E27FC236}">
                <a16:creationId xmlns="" xmlns:a16="http://schemas.microsoft.com/office/drawing/2014/main" id="{F80375F7-3122-43D6-89EA-E40B38BB1746}"/>
              </a:ext>
            </a:extLst>
          </p:cNvPr>
          <p:cNvSpPr>
            <a:spLocks noGrp="1"/>
          </p:cNvSpPr>
          <p:nvPr>
            <p:ph idx="1"/>
          </p:nvPr>
        </p:nvSpPr>
        <p:spPr>
          <a:xfrm>
            <a:off x="838200" y="358587"/>
            <a:ext cx="10515600" cy="6111673"/>
          </a:xfrm>
        </p:spPr>
        <p:txBody>
          <a:bodyPr>
            <a:normAutofit/>
          </a:bodyPr>
          <a:lstStyle/>
          <a:p>
            <a:pPr marL="0" indent="0" algn="ctr">
              <a:buNone/>
            </a:pPr>
            <a:r>
              <a:rPr lang="lt-LT" b="1" dirty="0" smtClean="0"/>
              <a:t>Demand of financial products</a:t>
            </a:r>
            <a:endParaRPr lang="lt-LT" i="1" dirty="0"/>
          </a:p>
        </p:txBody>
      </p:sp>
      <p:graphicFrame>
        <p:nvGraphicFramePr>
          <p:cNvPr id="6" name="Chart 5">
            <a:extLst>
              <a:ext uri="{FF2B5EF4-FFF2-40B4-BE49-F238E27FC236}">
                <a16:creationId xmlns=""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04314012"/>
              </p:ext>
            </p:extLst>
          </p:nvPr>
        </p:nvGraphicFramePr>
        <p:xfrm>
          <a:off x="634470" y="768626"/>
          <a:ext cx="11235847" cy="577794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Tree>
    <p:extLst>
      <p:ext uri="{BB962C8B-B14F-4D97-AF65-F5344CB8AC3E}">
        <p14:creationId xmlns:p14="http://schemas.microsoft.com/office/powerpoint/2010/main" val="312703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 xmlns:a16="http://schemas.microsoft.com/office/drawing/2014/main" id="{F80375F7-3122-43D6-89EA-E40B38BB1746}"/>
              </a:ext>
            </a:extLst>
          </p:cNvPr>
          <p:cNvSpPr>
            <a:spLocks noGrp="1"/>
          </p:cNvSpPr>
          <p:nvPr>
            <p:ph idx="1"/>
          </p:nvPr>
        </p:nvSpPr>
        <p:spPr>
          <a:xfrm>
            <a:off x="504602" y="717176"/>
            <a:ext cx="10515600" cy="6056895"/>
          </a:xfrm>
        </p:spPr>
        <p:txBody>
          <a:bodyPr>
            <a:normAutofit/>
          </a:bodyPr>
          <a:lstStyle/>
          <a:p>
            <a:pPr marL="0" indent="0" algn="ctr">
              <a:buNone/>
            </a:pPr>
            <a:r>
              <a:rPr lang="en-US" b="1" dirty="0"/>
              <a:t>The importance </a:t>
            </a:r>
            <a:r>
              <a:rPr lang="en-US" b="1" dirty="0" smtClean="0"/>
              <a:t>of</a:t>
            </a:r>
            <a:r>
              <a:rPr lang="lt-LT" b="1" dirty="0" smtClean="0"/>
              <a:t> factors for</a:t>
            </a:r>
            <a:r>
              <a:rPr lang="en-US" b="1" dirty="0" smtClean="0"/>
              <a:t> </a:t>
            </a:r>
            <a:r>
              <a:rPr lang="en-US" b="1" dirty="0"/>
              <a:t>choosing financial instruments</a:t>
            </a:r>
            <a:endParaRPr lang="lt-LT" i="1" dirty="0"/>
          </a:p>
        </p:txBody>
      </p:sp>
      <p:graphicFrame>
        <p:nvGraphicFramePr>
          <p:cNvPr id="6" name="Chart 5">
            <a:extLst>
              <a:ext uri="{FF2B5EF4-FFF2-40B4-BE49-F238E27FC236}">
                <a16:creationId xmlns=""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395535102"/>
              </p:ext>
            </p:extLst>
          </p:nvPr>
        </p:nvGraphicFramePr>
        <p:xfrm>
          <a:off x="513566" y="1478071"/>
          <a:ext cx="10609545" cy="492272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Tree>
    <p:extLst>
      <p:ext uri="{BB962C8B-B14F-4D97-AF65-F5344CB8AC3E}">
        <p14:creationId xmlns:p14="http://schemas.microsoft.com/office/powerpoint/2010/main" val="68704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9E08895-BB7C-4477-8741-C21A51E5198B}"/>
              </a:ext>
            </a:extLst>
          </p:cNvPr>
          <p:cNvSpPr>
            <a:spLocks noGrp="1"/>
          </p:cNvSpPr>
          <p:nvPr>
            <p:ph type="title"/>
          </p:nvPr>
        </p:nvSpPr>
        <p:spPr>
          <a:xfrm>
            <a:off x="838200" y="617657"/>
            <a:ext cx="9489141" cy="1325563"/>
          </a:xfrm>
        </p:spPr>
        <p:txBody>
          <a:bodyPr>
            <a:normAutofit fontScale="90000"/>
          </a:bodyPr>
          <a:lstStyle/>
          <a:p>
            <a:r>
              <a:rPr lang="lt-LT" b="1" dirty="0"/>
              <a:t> </a:t>
            </a:r>
            <a:br>
              <a:rPr lang="lt-LT" b="1" dirty="0"/>
            </a:br>
            <a:r>
              <a:rPr lang="lt-LT" i="1" dirty="0"/>
              <a:t/>
            </a:r>
            <a:br>
              <a:rPr lang="lt-LT" i="1" dirty="0"/>
            </a:br>
            <a:r>
              <a:rPr lang="lt-LT" b="1" dirty="0"/>
              <a:t/>
            </a:r>
            <a:br>
              <a:rPr lang="lt-LT" b="1" dirty="0"/>
            </a:br>
            <a:endParaRPr lang="lt-LT" b="1" dirty="0"/>
          </a:p>
        </p:txBody>
      </p:sp>
      <p:sp>
        <p:nvSpPr>
          <p:cNvPr id="3" name="Turinio vietos rezervavimo ženklas 2">
            <a:extLst>
              <a:ext uri="{FF2B5EF4-FFF2-40B4-BE49-F238E27FC236}">
                <a16:creationId xmlns:a16="http://schemas.microsoft.com/office/drawing/2014/main" xmlns="" id="{F80375F7-3122-43D6-89EA-E40B38BB1746}"/>
              </a:ext>
            </a:extLst>
          </p:cNvPr>
          <p:cNvSpPr>
            <a:spLocks noGrp="1"/>
          </p:cNvSpPr>
          <p:nvPr>
            <p:ph idx="1"/>
          </p:nvPr>
        </p:nvSpPr>
        <p:spPr>
          <a:xfrm>
            <a:off x="651922" y="387724"/>
            <a:ext cx="10515600" cy="5053837"/>
          </a:xfrm>
        </p:spPr>
        <p:txBody>
          <a:bodyPr>
            <a:normAutofit/>
          </a:bodyPr>
          <a:lstStyle/>
          <a:p>
            <a:pPr marL="0" indent="0" algn="ctr">
              <a:buNone/>
            </a:pPr>
            <a:r>
              <a:rPr lang="en-US" b="1" dirty="0"/>
              <a:t>The popularity of financial instruments at different stages of company development</a:t>
            </a:r>
            <a:endParaRPr lang="lt-LT" i="1" dirty="0"/>
          </a:p>
        </p:txBody>
      </p:sp>
      <p:pic>
        <p:nvPicPr>
          <p:cNvPr id="4" name="Picture 3">
            <a:extLst>
              <a:ext uri="{FF2B5EF4-FFF2-40B4-BE49-F238E27FC236}">
                <a16:creationId xmlns:a16="http://schemas.microsoft.com/office/drawing/2014/main" xmlns="" id="{6152EB42-FB19-42EF-98D6-14D51B6131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7" b="15596"/>
          <a:stretch/>
        </p:blipFill>
        <p:spPr>
          <a:xfrm>
            <a:off x="9959350" y="170315"/>
            <a:ext cx="2121704" cy="2257124"/>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4174110757"/>
              </p:ext>
            </p:extLst>
          </p:nvPr>
        </p:nvGraphicFramePr>
        <p:xfrm>
          <a:off x="313151" y="1298877"/>
          <a:ext cx="10900905" cy="54150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1175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9E08895-BB7C-4477-8741-C21A51E5198B}"/>
              </a:ext>
            </a:extLst>
          </p:cNvPr>
          <p:cNvSpPr>
            <a:spLocks noGrp="1"/>
          </p:cNvSpPr>
          <p:nvPr>
            <p:ph type="title"/>
          </p:nvPr>
        </p:nvSpPr>
        <p:spPr>
          <a:xfrm>
            <a:off x="838200" y="617657"/>
            <a:ext cx="9489141" cy="1325563"/>
          </a:xfrm>
        </p:spPr>
        <p:txBody>
          <a:bodyPr>
            <a:normAutofit fontScale="90000"/>
          </a:bodyPr>
          <a:lstStyle/>
          <a:p>
            <a:r>
              <a:rPr lang="lt-LT" b="1" dirty="0"/>
              <a:t> </a:t>
            </a:r>
            <a:br>
              <a:rPr lang="lt-LT" b="1" dirty="0"/>
            </a:br>
            <a:r>
              <a:rPr lang="lt-LT" i="1" dirty="0"/>
              <a:t/>
            </a:r>
            <a:br>
              <a:rPr lang="lt-LT" i="1" dirty="0"/>
            </a:br>
            <a:r>
              <a:rPr lang="lt-LT" b="1" dirty="0"/>
              <a:t/>
            </a:r>
            <a:br>
              <a:rPr lang="lt-LT" b="1" dirty="0"/>
            </a:br>
            <a:endParaRPr lang="lt-LT" b="1" dirty="0"/>
          </a:p>
        </p:txBody>
      </p:sp>
      <p:sp>
        <p:nvSpPr>
          <p:cNvPr id="3" name="Turinio vietos rezervavimo ženklas 2">
            <a:extLst>
              <a:ext uri="{FF2B5EF4-FFF2-40B4-BE49-F238E27FC236}">
                <a16:creationId xmlns:a16="http://schemas.microsoft.com/office/drawing/2014/main" xmlns="" id="{F80375F7-3122-43D6-89EA-E40B38BB1746}"/>
              </a:ext>
            </a:extLst>
          </p:cNvPr>
          <p:cNvSpPr>
            <a:spLocks noGrp="1"/>
          </p:cNvSpPr>
          <p:nvPr>
            <p:ph idx="1"/>
          </p:nvPr>
        </p:nvSpPr>
        <p:spPr>
          <a:xfrm>
            <a:off x="651922" y="387724"/>
            <a:ext cx="10515600" cy="5053837"/>
          </a:xfrm>
        </p:spPr>
        <p:txBody>
          <a:bodyPr>
            <a:normAutofit/>
          </a:bodyPr>
          <a:lstStyle/>
          <a:p>
            <a:pPr marL="0" indent="0" algn="ctr">
              <a:buNone/>
            </a:pPr>
            <a:r>
              <a:rPr lang="en-US" b="1" dirty="0"/>
              <a:t>The popularity of financial instruments at different stages of company development</a:t>
            </a:r>
            <a:endParaRPr lang="lt-LT" i="1" dirty="0"/>
          </a:p>
        </p:txBody>
      </p:sp>
      <p:pic>
        <p:nvPicPr>
          <p:cNvPr id="4" name="Picture 3">
            <a:extLst>
              <a:ext uri="{FF2B5EF4-FFF2-40B4-BE49-F238E27FC236}">
                <a16:creationId xmlns:a16="http://schemas.microsoft.com/office/drawing/2014/main" xmlns="" id="{6152EB42-FB19-42EF-98D6-14D51B6131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7" b="15596"/>
          <a:stretch/>
        </p:blipFill>
        <p:spPr>
          <a:xfrm>
            <a:off x="9959350" y="170315"/>
            <a:ext cx="2121704" cy="2257124"/>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735563990"/>
              </p:ext>
            </p:extLst>
          </p:nvPr>
        </p:nvGraphicFramePr>
        <p:xfrm>
          <a:off x="501041" y="1717109"/>
          <a:ext cx="10860065" cy="4771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237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9E08895-BB7C-4477-8741-C21A51E5198B}"/>
              </a:ext>
            </a:extLst>
          </p:cNvPr>
          <p:cNvSpPr>
            <a:spLocks noGrp="1"/>
          </p:cNvSpPr>
          <p:nvPr>
            <p:ph type="title"/>
          </p:nvPr>
        </p:nvSpPr>
        <p:spPr>
          <a:xfrm>
            <a:off x="838200" y="617657"/>
            <a:ext cx="9489141" cy="1325563"/>
          </a:xfrm>
        </p:spPr>
        <p:txBody>
          <a:bodyPr>
            <a:normAutofit fontScale="90000"/>
          </a:bodyPr>
          <a:lstStyle/>
          <a:p>
            <a:r>
              <a:rPr lang="lt-LT" b="1" dirty="0"/>
              <a:t> </a:t>
            </a:r>
            <a:br>
              <a:rPr lang="lt-LT" b="1" dirty="0"/>
            </a:br>
            <a:r>
              <a:rPr lang="lt-LT" i="1" dirty="0"/>
              <a:t/>
            </a:r>
            <a:br>
              <a:rPr lang="lt-LT" i="1" dirty="0"/>
            </a:br>
            <a:r>
              <a:rPr lang="lt-LT" b="1" dirty="0"/>
              <a:t/>
            </a:r>
            <a:br>
              <a:rPr lang="lt-LT" b="1" dirty="0"/>
            </a:br>
            <a:endParaRPr lang="lt-LT" b="1" dirty="0"/>
          </a:p>
        </p:txBody>
      </p:sp>
      <p:sp>
        <p:nvSpPr>
          <p:cNvPr id="3" name="Turinio vietos rezervavimo ženklas 2">
            <a:extLst>
              <a:ext uri="{FF2B5EF4-FFF2-40B4-BE49-F238E27FC236}">
                <a16:creationId xmlns:a16="http://schemas.microsoft.com/office/drawing/2014/main" xmlns="" id="{F80375F7-3122-43D6-89EA-E40B38BB1746}"/>
              </a:ext>
            </a:extLst>
          </p:cNvPr>
          <p:cNvSpPr>
            <a:spLocks noGrp="1"/>
          </p:cNvSpPr>
          <p:nvPr>
            <p:ph idx="1"/>
          </p:nvPr>
        </p:nvSpPr>
        <p:spPr>
          <a:xfrm>
            <a:off x="651922" y="387724"/>
            <a:ext cx="10515600" cy="5053837"/>
          </a:xfrm>
        </p:spPr>
        <p:txBody>
          <a:bodyPr>
            <a:normAutofit/>
          </a:bodyPr>
          <a:lstStyle/>
          <a:p>
            <a:pPr marL="0" indent="0" algn="ctr">
              <a:buNone/>
            </a:pPr>
            <a:r>
              <a:rPr lang="en-US" b="1" dirty="0"/>
              <a:t>The popularity of financial instruments at different stages of company development</a:t>
            </a:r>
            <a:endParaRPr lang="lt-LT" i="1" dirty="0"/>
          </a:p>
        </p:txBody>
      </p:sp>
      <p:pic>
        <p:nvPicPr>
          <p:cNvPr id="4" name="Picture 3">
            <a:extLst>
              <a:ext uri="{FF2B5EF4-FFF2-40B4-BE49-F238E27FC236}">
                <a16:creationId xmlns:a16="http://schemas.microsoft.com/office/drawing/2014/main" xmlns="" id="{6152EB42-FB19-42EF-98D6-14D51B6131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7" b="15596"/>
          <a:stretch/>
        </p:blipFill>
        <p:spPr>
          <a:xfrm>
            <a:off x="9959350" y="170315"/>
            <a:ext cx="2121704" cy="2257124"/>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840801724"/>
              </p:ext>
            </p:extLst>
          </p:nvPr>
        </p:nvGraphicFramePr>
        <p:xfrm>
          <a:off x="375781" y="1390389"/>
          <a:ext cx="11486367" cy="5285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653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9E08895-BB7C-4477-8741-C21A51E5198B}"/>
              </a:ext>
            </a:extLst>
          </p:cNvPr>
          <p:cNvSpPr>
            <a:spLocks noGrp="1"/>
          </p:cNvSpPr>
          <p:nvPr>
            <p:ph type="title"/>
          </p:nvPr>
        </p:nvSpPr>
        <p:spPr>
          <a:xfrm>
            <a:off x="838200" y="617657"/>
            <a:ext cx="9489141" cy="1325563"/>
          </a:xfrm>
        </p:spPr>
        <p:txBody>
          <a:bodyPr>
            <a:normAutofit fontScale="90000"/>
          </a:bodyPr>
          <a:lstStyle/>
          <a:p>
            <a:r>
              <a:rPr lang="lt-LT" b="1" dirty="0"/>
              <a:t> </a:t>
            </a:r>
            <a:br>
              <a:rPr lang="lt-LT" b="1" dirty="0"/>
            </a:br>
            <a:r>
              <a:rPr lang="lt-LT" i="1" dirty="0"/>
              <a:t/>
            </a:r>
            <a:br>
              <a:rPr lang="lt-LT" i="1" dirty="0"/>
            </a:br>
            <a:r>
              <a:rPr lang="lt-LT" b="1" dirty="0"/>
              <a:t/>
            </a:r>
            <a:br>
              <a:rPr lang="lt-LT" b="1" dirty="0"/>
            </a:br>
            <a:endParaRPr lang="lt-LT" b="1" dirty="0"/>
          </a:p>
        </p:txBody>
      </p:sp>
      <p:sp>
        <p:nvSpPr>
          <p:cNvPr id="3" name="Turinio vietos rezervavimo ženklas 2">
            <a:extLst>
              <a:ext uri="{FF2B5EF4-FFF2-40B4-BE49-F238E27FC236}">
                <a16:creationId xmlns:a16="http://schemas.microsoft.com/office/drawing/2014/main" xmlns="" id="{F80375F7-3122-43D6-89EA-E40B38BB1746}"/>
              </a:ext>
            </a:extLst>
          </p:cNvPr>
          <p:cNvSpPr>
            <a:spLocks noGrp="1"/>
          </p:cNvSpPr>
          <p:nvPr>
            <p:ph idx="1"/>
          </p:nvPr>
        </p:nvSpPr>
        <p:spPr>
          <a:xfrm>
            <a:off x="651922" y="387724"/>
            <a:ext cx="10515600" cy="5053837"/>
          </a:xfrm>
        </p:spPr>
        <p:txBody>
          <a:bodyPr>
            <a:normAutofit/>
          </a:bodyPr>
          <a:lstStyle/>
          <a:p>
            <a:pPr marL="0" indent="0" algn="ctr">
              <a:buNone/>
            </a:pPr>
            <a:r>
              <a:rPr lang="en-US" b="1" dirty="0"/>
              <a:t>The popularity of financial instruments at different stages of company development</a:t>
            </a:r>
            <a:endParaRPr lang="lt-LT" i="1" dirty="0"/>
          </a:p>
        </p:txBody>
      </p:sp>
      <p:pic>
        <p:nvPicPr>
          <p:cNvPr id="4" name="Picture 3">
            <a:extLst>
              <a:ext uri="{FF2B5EF4-FFF2-40B4-BE49-F238E27FC236}">
                <a16:creationId xmlns:a16="http://schemas.microsoft.com/office/drawing/2014/main" xmlns="" id="{6152EB42-FB19-42EF-98D6-14D51B6131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7" b="15596"/>
          <a:stretch/>
        </p:blipFill>
        <p:spPr>
          <a:xfrm>
            <a:off x="9959350" y="170315"/>
            <a:ext cx="2121704" cy="2257124"/>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034989182"/>
              </p:ext>
            </p:extLst>
          </p:nvPr>
        </p:nvGraphicFramePr>
        <p:xfrm>
          <a:off x="576197" y="1662112"/>
          <a:ext cx="11123113" cy="49140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4548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19E08895-BB7C-4477-8741-C21A51E5198B}"/>
              </a:ext>
            </a:extLst>
          </p:cNvPr>
          <p:cNvSpPr>
            <a:spLocks noGrp="1"/>
          </p:cNvSpPr>
          <p:nvPr>
            <p:ph type="title"/>
          </p:nvPr>
        </p:nvSpPr>
        <p:spPr/>
        <p:txBody>
          <a:bodyPr>
            <a:normAutofit/>
          </a:bodyPr>
          <a:lstStyle/>
          <a:p>
            <a:pPr algn="ctr"/>
            <a:r>
              <a:rPr lang="lt-LT" sz="2800" dirty="0" smtClean="0"/>
              <a:t> </a:t>
            </a:r>
            <a:endParaRPr lang="lt-LT" sz="2800" dirty="0"/>
          </a:p>
        </p:txBody>
      </p:sp>
      <p:sp>
        <p:nvSpPr>
          <p:cNvPr id="3" name="Turinio vietos rezervavimo ženklas 2">
            <a:extLst>
              <a:ext uri="{FF2B5EF4-FFF2-40B4-BE49-F238E27FC236}">
                <a16:creationId xmlns="" xmlns:a16="http://schemas.microsoft.com/office/drawing/2014/main" id="{F80375F7-3122-43D6-89EA-E40B38BB1746}"/>
              </a:ext>
            </a:extLst>
          </p:cNvPr>
          <p:cNvSpPr>
            <a:spLocks noGrp="1"/>
          </p:cNvSpPr>
          <p:nvPr>
            <p:ph idx="1"/>
          </p:nvPr>
        </p:nvSpPr>
        <p:spPr>
          <a:xfrm>
            <a:off x="838200" y="365125"/>
            <a:ext cx="10515600" cy="5811838"/>
          </a:xfrm>
        </p:spPr>
        <p:txBody>
          <a:bodyPr/>
          <a:lstStyle/>
          <a:p>
            <a:pPr marL="0" indent="0" algn="ctr">
              <a:buNone/>
            </a:pPr>
            <a:r>
              <a:rPr lang="en-US" b="1" dirty="0"/>
              <a:t>The impact of </a:t>
            </a:r>
            <a:r>
              <a:rPr lang="en-US" b="1" dirty="0" err="1" smtClean="0"/>
              <a:t>financi</a:t>
            </a:r>
            <a:r>
              <a:rPr lang="lt-LT" b="1" dirty="0" smtClean="0"/>
              <a:t>al</a:t>
            </a:r>
            <a:r>
              <a:rPr lang="en-US" b="1" dirty="0" smtClean="0"/>
              <a:t> </a:t>
            </a:r>
            <a:r>
              <a:rPr lang="lt-LT" b="1" dirty="0" smtClean="0"/>
              <a:t>products </a:t>
            </a:r>
            <a:r>
              <a:rPr lang="en-US" b="1" dirty="0" smtClean="0"/>
              <a:t>on </a:t>
            </a:r>
            <a:r>
              <a:rPr lang="en-US" b="1" dirty="0"/>
              <a:t>a </a:t>
            </a:r>
            <a:r>
              <a:rPr lang="en-US" b="1" dirty="0" smtClean="0"/>
              <a:t>private</a:t>
            </a:r>
            <a:r>
              <a:rPr lang="lt-LT" b="1" dirty="0" smtClean="0"/>
              <a:t> </a:t>
            </a:r>
            <a:r>
              <a:rPr lang="en-US" b="1" dirty="0" smtClean="0"/>
              <a:t>sector </a:t>
            </a:r>
            <a:r>
              <a:rPr lang="en-US" b="1" dirty="0"/>
              <a:t>entity</a:t>
            </a:r>
            <a:endParaRPr lang="lt-LT" dirty="0"/>
          </a:p>
        </p:txBody>
      </p:sp>
      <p:graphicFrame>
        <p:nvGraphicFramePr>
          <p:cNvPr id="6" name="Chart 5">
            <a:extLst>
              <a:ext uri="{FF2B5EF4-FFF2-40B4-BE49-F238E27FC236}">
                <a16:creationId xmlns=""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311704256"/>
              </p:ext>
            </p:extLst>
          </p:nvPr>
        </p:nvGraphicFramePr>
        <p:xfrm>
          <a:off x="701458" y="1614487"/>
          <a:ext cx="10534389" cy="489904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Tree>
    <p:extLst>
      <p:ext uri="{BB962C8B-B14F-4D97-AF65-F5344CB8AC3E}">
        <p14:creationId xmlns:p14="http://schemas.microsoft.com/office/powerpoint/2010/main" val="1119632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19E08895-BB7C-4477-8741-C21A51E5198B}"/>
              </a:ext>
            </a:extLst>
          </p:cNvPr>
          <p:cNvSpPr>
            <a:spLocks noGrp="1"/>
          </p:cNvSpPr>
          <p:nvPr>
            <p:ph type="title"/>
          </p:nvPr>
        </p:nvSpPr>
        <p:spPr/>
        <p:txBody>
          <a:bodyPr/>
          <a:lstStyle/>
          <a:p>
            <a:r>
              <a:rPr lang="lt-LT" dirty="0" smtClean="0"/>
              <a:t> </a:t>
            </a:r>
            <a:endParaRPr lang="lt-LT" dirty="0"/>
          </a:p>
        </p:txBody>
      </p:sp>
      <p:sp>
        <p:nvSpPr>
          <p:cNvPr id="3" name="Turinio vietos rezervavimo ženklas 2">
            <a:extLst>
              <a:ext uri="{FF2B5EF4-FFF2-40B4-BE49-F238E27FC236}">
                <a16:creationId xmlns="" xmlns:a16="http://schemas.microsoft.com/office/drawing/2014/main" id="{F80375F7-3122-43D6-89EA-E40B38BB1746}"/>
              </a:ext>
            </a:extLst>
          </p:cNvPr>
          <p:cNvSpPr>
            <a:spLocks noGrp="1"/>
          </p:cNvSpPr>
          <p:nvPr>
            <p:ph idx="1"/>
          </p:nvPr>
        </p:nvSpPr>
        <p:spPr>
          <a:xfrm>
            <a:off x="838200" y="519953"/>
            <a:ext cx="10515600" cy="5657010"/>
          </a:xfrm>
        </p:spPr>
        <p:txBody>
          <a:bodyPr/>
          <a:lstStyle/>
          <a:p>
            <a:pPr marL="0" indent="0" algn="ctr">
              <a:buNone/>
            </a:pPr>
            <a:r>
              <a:rPr lang="en-US" b="1" dirty="0"/>
              <a:t>The impact of </a:t>
            </a:r>
            <a:r>
              <a:rPr lang="en-US" b="1" dirty="0" smtClean="0"/>
              <a:t>financial instrument</a:t>
            </a:r>
            <a:r>
              <a:rPr lang="lt-LT" b="1" dirty="0" smtClean="0"/>
              <a:t>s‘</a:t>
            </a:r>
            <a:r>
              <a:rPr lang="en-US" b="1" dirty="0" smtClean="0"/>
              <a:t> </a:t>
            </a:r>
            <a:r>
              <a:rPr lang="en-US" b="1" dirty="0"/>
              <a:t>on </a:t>
            </a:r>
            <a:r>
              <a:rPr lang="lt-LT" b="1" dirty="0" smtClean="0"/>
              <a:t>the</a:t>
            </a:r>
            <a:r>
              <a:rPr lang="en-US" b="1" dirty="0" smtClean="0"/>
              <a:t> </a:t>
            </a:r>
            <a:r>
              <a:rPr lang="en-US" b="1" dirty="0"/>
              <a:t>public sector entity</a:t>
            </a:r>
            <a:endParaRPr lang="lt-LT" dirty="0"/>
          </a:p>
        </p:txBody>
      </p:sp>
      <p:graphicFrame>
        <p:nvGraphicFramePr>
          <p:cNvPr id="6" name="Chart 5">
            <a:extLst>
              <a:ext uri="{FF2B5EF4-FFF2-40B4-BE49-F238E27FC236}">
                <a16:creationId xmlns=""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703804915"/>
              </p:ext>
            </p:extLst>
          </p:nvPr>
        </p:nvGraphicFramePr>
        <p:xfrm>
          <a:off x="425884" y="1809750"/>
          <a:ext cx="10747331" cy="446579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Tree>
    <p:extLst>
      <p:ext uri="{BB962C8B-B14F-4D97-AF65-F5344CB8AC3E}">
        <p14:creationId xmlns:p14="http://schemas.microsoft.com/office/powerpoint/2010/main" val="3868626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3">
            <a:extLst>
              <a:ext uri="{FF2B5EF4-FFF2-40B4-BE49-F238E27FC236}">
                <a16:creationId xmlns=""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a:solidFill>
              <a:srgbClr val="7E705B"/>
            </a:solidFill>
          </a:ln>
        </p:spPr>
        <p:style>
          <a:lnRef idx="1">
            <a:schemeClr val="accent1"/>
          </a:lnRef>
          <a:fillRef idx="0">
            <a:schemeClr val="accent1"/>
          </a:fillRef>
          <a:effectRef idx="0">
            <a:schemeClr val="accent1"/>
          </a:effectRef>
          <a:fontRef idx="minor">
            <a:schemeClr val="tx1"/>
          </a:fontRef>
        </p:style>
      </p:cxnSp>
      <p:sp>
        <p:nvSpPr>
          <p:cNvPr id="2" name="Pavadinimas 1">
            <a:extLst>
              <a:ext uri="{FF2B5EF4-FFF2-40B4-BE49-F238E27FC236}">
                <a16:creationId xmlns="" xmlns:a16="http://schemas.microsoft.com/office/drawing/2014/main" id="{72BE8603-673D-4091-B9E4-1066F44EBC5A}"/>
              </a:ext>
            </a:extLst>
          </p:cNvPr>
          <p:cNvSpPr>
            <a:spLocks noGrp="1"/>
          </p:cNvSpPr>
          <p:nvPr>
            <p:ph type="title"/>
          </p:nvPr>
        </p:nvSpPr>
        <p:spPr>
          <a:xfrm>
            <a:off x="4942368" y="493801"/>
            <a:ext cx="6586491" cy="1286160"/>
          </a:xfrm>
        </p:spPr>
        <p:txBody>
          <a:bodyPr anchor="b">
            <a:normAutofit/>
          </a:bodyPr>
          <a:lstStyle/>
          <a:p>
            <a:r>
              <a:rPr lang="en-US" b="1" dirty="0">
                <a:latin typeface="Times New Roman" panose="02020603050405020304" pitchFamily="18" charset="0"/>
                <a:cs typeface="Times New Roman" panose="02020603050405020304" pitchFamily="18" charset="0"/>
              </a:rPr>
              <a:t>CONTENT</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 xmlns:a16="http://schemas.microsoft.com/office/drawing/2014/main" id="{F098A3D4-4068-4983-9CC7-B850DA516393}"/>
              </a:ext>
            </a:extLst>
          </p:cNvPr>
          <p:cNvSpPr>
            <a:spLocks noGrp="1"/>
          </p:cNvSpPr>
          <p:nvPr>
            <p:ph idx="1"/>
          </p:nvPr>
        </p:nvSpPr>
        <p:spPr>
          <a:xfrm>
            <a:off x="4595834" y="2115117"/>
            <a:ext cx="6916329" cy="4233333"/>
          </a:xfrm>
        </p:spPr>
        <p:txBody>
          <a:bodyPr>
            <a:normAutofit/>
          </a:bodyPr>
          <a:lstStyle/>
          <a:p>
            <a:endParaRPr lang="en-US" sz="2000" dirty="0"/>
          </a:p>
          <a:p>
            <a:r>
              <a:rPr lang="en-US" sz="2400" dirty="0" smtClean="0"/>
              <a:t>Introduction;</a:t>
            </a:r>
            <a:r>
              <a:rPr lang="en-US" sz="2400" dirty="0"/>
              <a:t>		</a:t>
            </a:r>
          </a:p>
          <a:p>
            <a:r>
              <a:rPr lang="en-US" sz="2400" dirty="0"/>
              <a:t>Methodology of Lithuanian </a:t>
            </a:r>
            <a:r>
              <a:rPr lang="en-US" sz="2400" dirty="0" err="1" smtClean="0"/>
              <a:t>financ</a:t>
            </a:r>
            <a:r>
              <a:rPr lang="en-US" sz="2400" dirty="0" err="1"/>
              <a:t>i</a:t>
            </a:r>
            <a:r>
              <a:rPr lang="lt-LT" sz="2400" dirty="0" smtClean="0"/>
              <a:t>al </a:t>
            </a:r>
            <a:r>
              <a:rPr lang="en-US" sz="2400" dirty="0" smtClean="0"/>
              <a:t>product</a:t>
            </a:r>
            <a:r>
              <a:rPr lang="lt-LT" sz="2400" dirty="0" smtClean="0"/>
              <a:t>s‘</a:t>
            </a:r>
            <a:r>
              <a:rPr lang="en-US" sz="2400" dirty="0" smtClean="0"/>
              <a:t> </a:t>
            </a:r>
            <a:r>
              <a:rPr lang="en-US" sz="2400" dirty="0"/>
              <a:t>map </a:t>
            </a:r>
            <a:r>
              <a:rPr lang="lt-LT" sz="2400" dirty="0" smtClean="0"/>
              <a:t>developmet</a:t>
            </a:r>
            <a:r>
              <a:rPr lang="en-US" sz="2400" dirty="0" smtClean="0"/>
              <a:t>;</a:t>
            </a:r>
            <a:endParaRPr lang="en-US" sz="2400" dirty="0"/>
          </a:p>
          <a:p>
            <a:r>
              <a:rPr lang="en-US" sz="2400" dirty="0" smtClean="0"/>
              <a:t>Results of financial products’ </a:t>
            </a:r>
            <a:r>
              <a:rPr lang="en-US" sz="2400" dirty="0"/>
              <a:t>market research</a:t>
            </a:r>
            <a:r>
              <a:rPr lang="en-US" sz="2400" b="1" dirty="0"/>
              <a:t> </a:t>
            </a:r>
            <a:r>
              <a:rPr lang="en-US" sz="2400" dirty="0" smtClean="0"/>
              <a:t>and </a:t>
            </a:r>
            <a:r>
              <a:rPr lang="en-US" sz="2400" dirty="0"/>
              <a:t>evaluation of financial </a:t>
            </a:r>
            <a:r>
              <a:rPr lang="en-US" sz="2400" dirty="0" smtClean="0"/>
              <a:t>products’ </a:t>
            </a:r>
            <a:r>
              <a:rPr lang="en-US" sz="2400" dirty="0"/>
              <a:t>map </a:t>
            </a:r>
            <a:r>
              <a:rPr lang="en-US" sz="2400" dirty="0" smtClean="0"/>
              <a:t>conception;</a:t>
            </a:r>
            <a:endParaRPr lang="en-US" sz="2400" dirty="0"/>
          </a:p>
          <a:p>
            <a:r>
              <a:rPr lang="lt-LT" sz="2400" dirty="0" smtClean="0"/>
              <a:t>Map of financial products‘</a:t>
            </a:r>
            <a:r>
              <a:rPr lang="en-US" sz="2400" dirty="0"/>
              <a:t>;</a:t>
            </a:r>
            <a:endParaRPr lang="lt-LT" sz="2400" dirty="0" smtClean="0"/>
          </a:p>
          <a:p>
            <a:r>
              <a:rPr lang="lt-LT" sz="2400" dirty="0" smtClean="0"/>
              <a:t>Conclusions</a:t>
            </a:r>
            <a:r>
              <a:rPr lang="en-US" sz="2400" dirty="0" smtClean="0"/>
              <a:t>.</a:t>
            </a:r>
            <a:endParaRPr lang="en-US" sz="2400" dirty="0"/>
          </a:p>
          <a:p>
            <a:pPr marL="0" indent="0">
              <a:buNone/>
            </a:pPr>
            <a:r>
              <a:rPr lang="en-US" sz="2400" dirty="0"/>
              <a:t>	</a:t>
            </a:r>
          </a:p>
          <a:p>
            <a:endParaRPr lang="lt-LT"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850256" cy="6858000"/>
          </a:xfrm>
          <a:prstGeom prst="rect">
            <a:avLst/>
          </a:prstGeom>
        </p:spPr>
      </p:pic>
    </p:spTree>
    <p:extLst>
      <p:ext uri="{BB962C8B-B14F-4D97-AF65-F5344CB8AC3E}">
        <p14:creationId xmlns:p14="http://schemas.microsoft.com/office/powerpoint/2010/main" val="372395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 xmlns:a16="http://schemas.microsoft.com/office/drawing/2014/main" id="{2490EA57-20E5-4681-AFEF-78156126F066}"/>
              </a:ext>
            </a:extLst>
          </p:cNvPr>
          <p:cNvSpPr txBox="1">
            <a:spLocks/>
          </p:cNvSpPr>
          <p:nvPr/>
        </p:nvSpPr>
        <p:spPr>
          <a:xfrm>
            <a:off x="622853" y="291548"/>
            <a:ext cx="9681054" cy="15340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ea typeface="+mn-ea"/>
                <a:cs typeface="+mn-cs"/>
              </a:rPr>
              <a:t>Evaluation of financial </a:t>
            </a:r>
            <a:r>
              <a:rPr lang="en-US" sz="3200" b="1" dirty="0" smtClean="0">
                <a:latin typeface="+mn-lt"/>
                <a:ea typeface="+mn-ea"/>
                <a:cs typeface="+mn-cs"/>
              </a:rPr>
              <a:t>product</a:t>
            </a:r>
            <a:r>
              <a:rPr lang="lt-LT" sz="3200" b="1" dirty="0" smtClean="0">
                <a:latin typeface="+mn-lt"/>
                <a:ea typeface="+mn-ea"/>
                <a:cs typeface="+mn-cs"/>
              </a:rPr>
              <a:t>s‘</a:t>
            </a:r>
            <a:r>
              <a:rPr lang="en-US" sz="3200" b="1" dirty="0" smtClean="0">
                <a:latin typeface="+mn-lt"/>
                <a:ea typeface="+mn-ea"/>
                <a:cs typeface="+mn-cs"/>
              </a:rPr>
              <a:t> </a:t>
            </a:r>
            <a:r>
              <a:rPr lang="en-US" sz="3200" b="1" dirty="0">
                <a:latin typeface="+mn-lt"/>
                <a:ea typeface="+mn-ea"/>
                <a:cs typeface="+mn-cs"/>
              </a:rPr>
              <a:t>map </a:t>
            </a:r>
            <a:r>
              <a:rPr lang="en-US" sz="3200" b="1" dirty="0" smtClean="0">
                <a:latin typeface="+mn-lt"/>
                <a:ea typeface="+mn-ea"/>
                <a:cs typeface="+mn-cs"/>
              </a:rPr>
              <a:t>conception</a:t>
            </a:r>
            <a:endParaRPr lang="lt-LT" sz="3200" b="1" dirty="0" smtClean="0">
              <a:latin typeface="+mn-lt"/>
              <a:ea typeface="+mn-ea"/>
              <a:cs typeface="+mn-cs"/>
            </a:endParaRPr>
          </a:p>
          <a:p>
            <a:endParaRPr lang="lt-LT" sz="2800" dirty="0" smtClean="0"/>
          </a:p>
          <a:p>
            <a:r>
              <a:rPr lang="lt-LT" sz="2800" b="1" dirty="0" smtClean="0"/>
              <a:t>Dimensions </a:t>
            </a:r>
            <a:r>
              <a:rPr lang="lt-LT" sz="2800" b="1" dirty="0"/>
              <a:t>of </a:t>
            </a:r>
            <a:r>
              <a:rPr lang="lt-LT" sz="2800" b="1" dirty="0" smtClean="0"/>
              <a:t>financial </a:t>
            </a:r>
            <a:r>
              <a:rPr lang="lt-LT" sz="2800" b="1" dirty="0"/>
              <a:t>products</a:t>
            </a:r>
            <a:r>
              <a:rPr lang="lt-LT" sz="2800" b="1" dirty="0" smtClean="0"/>
              <a:t>‘ map</a:t>
            </a:r>
            <a:endParaRPr lang="lt-LT" sz="2800" b="1" dirty="0"/>
          </a:p>
          <a:p>
            <a:endParaRPr lang="lt-LT" sz="2800" b="1" dirty="0">
              <a:latin typeface="+mn-lt"/>
              <a:ea typeface="+mn-ea"/>
              <a:cs typeface="+mn-cs"/>
            </a:endParaRPr>
          </a:p>
        </p:txBody>
      </p:sp>
      <p:sp>
        <p:nvSpPr>
          <p:cNvPr id="6" name="Turinio vietos rezervavimo ženklas 2">
            <a:extLst>
              <a:ext uri="{FF2B5EF4-FFF2-40B4-BE49-F238E27FC236}">
                <a16:creationId xmlns="" xmlns:a16="http://schemas.microsoft.com/office/drawing/2014/main" id="{CDA1EB0D-1BA7-499B-89E7-1DA4379162B2}"/>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t-LT" sz="2800" dirty="0" smtClean="0"/>
              <a:t> </a:t>
            </a:r>
          </a:p>
          <a:p>
            <a:pPr marL="457200" indent="-457200" algn="l">
              <a:buFont typeface="+mj-lt"/>
              <a:buAutoNum type="arabicPeriod"/>
            </a:pPr>
            <a:endParaRPr lang="lt-LT" sz="2800" dirty="0" smtClean="0"/>
          </a:p>
          <a:p>
            <a:pPr marL="457200" indent="-457200" algn="l">
              <a:buFont typeface="+mj-lt"/>
              <a:buAutoNum type="arabicPeriod"/>
            </a:pPr>
            <a:endParaRPr lang="lt-LT" sz="2800" dirty="0" smtClean="0"/>
          </a:p>
          <a:p>
            <a:pPr marL="457200" indent="-457200" algn="l">
              <a:buFont typeface="+mj-lt"/>
              <a:buAutoNum type="arabicPeriod"/>
            </a:pPr>
            <a:endParaRPr lang="lt-LT"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graphicFrame>
        <p:nvGraphicFramePr>
          <p:cNvPr id="3" name="Diagram 2"/>
          <p:cNvGraphicFramePr/>
          <p:nvPr>
            <p:extLst>
              <p:ext uri="{D42A27DB-BD31-4B8C-83A1-F6EECF244321}">
                <p14:modId xmlns:p14="http://schemas.microsoft.com/office/powerpoint/2010/main" val="2390217507"/>
              </p:ext>
            </p:extLst>
          </p:nvPr>
        </p:nvGraphicFramePr>
        <p:xfrm>
          <a:off x="1765892" y="129196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1020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14061"/>
            <a:ext cx="12192000" cy="17238830"/>
          </a:xfrm>
          <a:prstGeom prst="rect">
            <a:avLst/>
          </a:prstGeom>
        </p:spPr>
      </p:pic>
      <p:sp>
        <p:nvSpPr>
          <p:cNvPr id="4" name="TextBox 3"/>
          <p:cNvSpPr txBox="1"/>
          <p:nvPr/>
        </p:nvSpPr>
        <p:spPr>
          <a:xfrm>
            <a:off x="2018371" y="3780263"/>
            <a:ext cx="9288966" cy="2308324"/>
          </a:xfrm>
          <a:prstGeom prst="rect">
            <a:avLst/>
          </a:prstGeom>
          <a:solidFill>
            <a:srgbClr val="ACD9DF"/>
          </a:solidFill>
        </p:spPr>
        <p:txBody>
          <a:bodyPr wrap="square" rtlCol="0">
            <a:spAutoFit/>
          </a:bodyPr>
          <a:lstStyle/>
          <a:p>
            <a:pPr algn="ctr"/>
            <a:r>
              <a:rPr lang="lt-LT" sz="7200" b="1" dirty="0" smtClean="0"/>
              <a:t>FINANCIAL PRODUCTS‘ MAP</a:t>
            </a:r>
            <a:endParaRPr lang="lt-LT" sz="7200" b="1" dirty="0"/>
          </a:p>
        </p:txBody>
      </p:sp>
    </p:spTree>
    <p:extLst>
      <p:ext uri="{BB962C8B-B14F-4D97-AF65-F5344CB8AC3E}">
        <p14:creationId xmlns:p14="http://schemas.microsoft.com/office/powerpoint/2010/main" val="2664029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4963" r="82070" b="26815"/>
          <a:stretch/>
        </p:blipFill>
        <p:spPr>
          <a:xfrm>
            <a:off x="1247579" y="1026160"/>
            <a:ext cx="1738689" cy="3992880"/>
          </a:xfrm>
          <a:prstGeom prst="rect">
            <a:avLst/>
          </a:prstGeom>
        </p:spPr>
      </p:pic>
      <p:pic>
        <p:nvPicPr>
          <p:cNvPr id="6" name="Picture 3">
            <a:extLst>
              <a:ext uri="{FF2B5EF4-FFF2-40B4-BE49-F238E27FC236}">
                <a16:creationId xmlns="" xmlns:a16="http://schemas.microsoft.com/office/drawing/2014/main" id="{4B076898-E72A-4283-9880-59EC1ED627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31" t="19111" r="65716" b="24889"/>
          <a:stretch/>
        </p:blipFill>
        <p:spPr>
          <a:xfrm>
            <a:off x="2986267" y="1310640"/>
            <a:ext cx="1585733" cy="3840480"/>
          </a:xfrm>
          <a:prstGeom prst="rect">
            <a:avLst/>
          </a:prstGeom>
        </p:spPr>
      </p:pic>
      <p:pic>
        <p:nvPicPr>
          <p:cNvPr id="7" name="Picture 3">
            <a:extLst>
              <a:ext uri="{FF2B5EF4-FFF2-40B4-BE49-F238E27FC236}">
                <a16:creationId xmlns="" xmlns:a16="http://schemas.microsoft.com/office/drawing/2014/main" id="{EE6CD057-E659-4110-AE83-2C26F4DF0E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83" t="19111" r="48079" b="34667"/>
          <a:stretch/>
        </p:blipFill>
        <p:spPr>
          <a:xfrm>
            <a:off x="4572000" y="1310640"/>
            <a:ext cx="1710268" cy="3169920"/>
          </a:xfrm>
          <a:prstGeom prst="rect">
            <a:avLst/>
          </a:prstGeom>
        </p:spPr>
      </p:pic>
      <p:pic>
        <p:nvPicPr>
          <p:cNvPr id="8" name="Picture 3">
            <a:extLst>
              <a:ext uri="{FF2B5EF4-FFF2-40B4-BE49-F238E27FC236}">
                <a16:creationId xmlns="" xmlns:a16="http://schemas.microsoft.com/office/drawing/2014/main" id="{0CEC2D26-6F3B-4254-8E8A-6FFE57FC05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921" t="19111" r="30442" b="31407"/>
          <a:stretch/>
        </p:blipFill>
        <p:spPr>
          <a:xfrm>
            <a:off x="6282267" y="1310640"/>
            <a:ext cx="1710269" cy="3393440"/>
          </a:xfrm>
          <a:prstGeom prst="rect">
            <a:avLst/>
          </a:prstGeom>
        </p:spPr>
      </p:pic>
      <p:pic>
        <p:nvPicPr>
          <p:cNvPr id="9" name="Picture 3">
            <a:extLst>
              <a:ext uri="{FF2B5EF4-FFF2-40B4-BE49-F238E27FC236}">
                <a16:creationId xmlns="" xmlns:a16="http://schemas.microsoft.com/office/drawing/2014/main" id="{6E9D7F6C-FE52-4275-808B-27CCC27848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558" t="19111" r="11442"/>
          <a:stretch/>
        </p:blipFill>
        <p:spPr>
          <a:xfrm>
            <a:off x="7992535" y="1310640"/>
            <a:ext cx="1842345" cy="5547360"/>
          </a:xfrm>
          <a:prstGeom prst="rect">
            <a:avLst/>
          </a:prstGeom>
        </p:spPr>
      </p:pic>
      <p:pic>
        <p:nvPicPr>
          <p:cNvPr id="10" name="Picture 3">
            <a:extLst>
              <a:ext uri="{FF2B5EF4-FFF2-40B4-BE49-F238E27FC236}">
                <a16:creationId xmlns="" xmlns:a16="http://schemas.microsoft.com/office/drawing/2014/main" id="{45241D25-DD53-4330-8592-853172FA31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558" t="20889" b="52444"/>
          <a:stretch/>
        </p:blipFill>
        <p:spPr>
          <a:xfrm>
            <a:off x="9834879" y="1432560"/>
            <a:ext cx="1109541" cy="1828800"/>
          </a:xfrm>
          <a:prstGeom prst="rect">
            <a:avLst/>
          </a:prstGeom>
        </p:spPr>
      </p:pic>
      <p:pic>
        <p:nvPicPr>
          <p:cNvPr id="11" name="Picture 3">
            <a:extLst>
              <a:ext uri="{FF2B5EF4-FFF2-40B4-BE49-F238E27FC236}">
                <a16:creationId xmlns="" xmlns:a16="http://schemas.microsoft.com/office/drawing/2014/main" id="{1E97D78D-B40A-4126-A90D-C9A2705E48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889"/>
          <a:stretch/>
        </p:blipFill>
        <p:spPr>
          <a:xfrm>
            <a:off x="1247579" y="0"/>
            <a:ext cx="9696842" cy="1310640"/>
          </a:xfrm>
          <a:prstGeom prst="rect">
            <a:avLst/>
          </a:prstGeom>
        </p:spPr>
      </p:pic>
    </p:spTree>
    <p:extLst>
      <p:ext uri="{BB962C8B-B14F-4D97-AF65-F5344CB8AC3E}">
        <p14:creationId xmlns:p14="http://schemas.microsoft.com/office/powerpoint/2010/main" val="230734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
        <p:nvSpPr>
          <p:cNvPr id="2" name="Rectangle 1">
            <a:hlinkClick r:id="rId4" action="ppaction://hlinksldjump"/>
          </p:cNvPr>
          <p:cNvSpPr/>
          <p:nvPr/>
        </p:nvSpPr>
        <p:spPr>
          <a:xfrm>
            <a:off x="9004664" y="174171"/>
            <a:ext cx="1393371" cy="1079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749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1497"/>
          <a:stretch/>
        </p:blipFill>
        <p:spPr>
          <a:xfrm>
            <a:off x="3670872" y="940904"/>
            <a:ext cx="4850256" cy="5917096"/>
          </a:xfrm>
          <a:prstGeom prst="rect">
            <a:avLst/>
          </a:prstGeom>
        </p:spPr>
      </p:pic>
      <p:sp>
        <p:nvSpPr>
          <p:cNvPr id="2" name="Rectangle 1"/>
          <p:cNvSpPr/>
          <p:nvPr/>
        </p:nvSpPr>
        <p:spPr>
          <a:xfrm>
            <a:off x="3179619" y="294573"/>
            <a:ext cx="5601855" cy="646331"/>
          </a:xfrm>
          <a:prstGeom prst="rect">
            <a:avLst/>
          </a:prstGeom>
        </p:spPr>
        <p:txBody>
          <a:bodyPr wrap="none">
            <a:spAutoFit/>
          </a:bodyPr>
          <a:lstStyle/>
          <a:p>
            <a:r>
              <a:rPr lang="lt-LT" sz="3600" b="1" dirty="0"/>
              <a:t>FINANCIAL PRODUCTS‘ MAP</a:t>
            </a:r>
          </a:p>
        </p:txBody>
      </p:sp>
    </p:spTree>
    <p:extLst>
      <p:ext uri="{BB962C8B-B14F-4D97-AF65-F5344CB8AC3E}">
        <p14:creationId xmlns:p14="http://schemas.microsoft.com/office/powerpoint/2010/main" val="910906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
        <p:nvSpPr>
          <p:cNvPr id="3" name="Rectangle 2">
            <a:hlinkClick r:id="rId3" action="ppaction://hlinksldjump"/>
          </p:cNvPr>
          <p:cNvSpPr/>
          <p:nvPr/>
        </p:nvSpPr>
        <p:spPr>
          <a:xfrm>
            <a:off x="9413966" y="6392091"/>
            <a:ext cx="1036320" cy="296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185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
        <p:nvSpPr>
          <p:cNvPr id="3" name="Rectangle 2">
            <a:hlinkClick r:id="rId3" action="ppaction://hlinksldjump"/>
          </p:cNvPr>
          <p:cNvSpPr/>
          <p:nvPr/>
        </p:nvSpPr>
        <p:spPr>
          <a:xfrm>
            <a:off x="1645920" y="6270171"/>
            <a:ext cx="1036320" cy="296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6351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
        <p:nvSpPr>
          <p:cNvPr id="3" name="Rectangle 2">
            <a:hlinkClick r:id="rId3" action="ppaction://hlinksldjump"/>
          </p:cNvPr>
          <p:cNvSpPr/>
          <p:nvPr/>
        </p:nvSpPr>
        <p:spPr>
          <a:xfrm>
            <a:off x="9492343" y="6357257"/>
            <a:ext cx="1036320" cy="296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0226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
        <p:nvSpPr>
          <p:cNvPr id="3" name="Rectangle 2">
            <a:hlinkClick r:id="rId4" action="ppaction://hlinksldjump"/>
          </p:cNvPr>
          <p:cNvSpPr/>
          <p:nvPr/>
        </p:nvSpPr>
        <p:spPr>
          <a:xfrm>
            <a:off x="9501052" y="6287588"/>
            <a:ext cx="1036320" cy="296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7771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1401"/>
          <a:stretch/>
        </p:blipFill>
        <p:spPr>
          <a:xfrm>
            <a:off x="3670872" y="781878"/>
            <a:ext cx="4850256" cy="6076122"/>
          </a:xfrm>
          <a:prstGeom prst="rect">
            <a:avLst/>
          </a:prstGeom>
        </p:spPr>
      </p:pic>
      <p:sp>
        <p:nvSpPr>
          <p:cNvPr id="2" name="Rectangle 1"/>
          <p:cNvSpPr/>
          <p:nvPr/>
        </p:nvSpPr>
        <p:spPr>
          <a:xfrm>
            <a:off x="331199" y="3880439"/>
            <a:ext cx="3320461" cy="523220"/>
          </a:xfrm>
          <a:prstGeom prst="rect">
            <a:avLst/>
          </a:prstGeom>
        </p:spPr>
        <p:txBody>
          <a:bodyPr wrap="none">
            <a:spAutoFit/>
          </a:bodyPr>
          <a:lstStyle/>
          <a:p>
            <a:r>
              <a:rPr lang="lt-LT" sz="2800" b="1" dirty="0" smtClean="0"/>
              <a:t>Innovative </a:t>
            </a:r>
            <a:r>
              <a:rPr lang="lt-LT" sz="2800" b="1" dirty="0"/>
              <a:t>approach </a:t>
            </a:r>
          </a:p>
        </p:txBody>
      </p:sp>
      <p:sp>
        <p:nvSpPr>
          <p:cNvPr id="5" name="Rectangle 4"/>
          <p:cNvSpPr/>
          <p:nvPr/>
        </p:nvSpPr>
        <p:spPr>
          <a:xfrm>
            <a:off x="8521128" y="5225534"/>
            <a:ext cx="2675989" cy="523220"/>
          </a:xfrm>
          <a:prstGeom prst="rect">
            <a:avLst/>
          </a:prstGeom>
        </p:spPr>
        <p:txBody>
          <a:bodyPr wrap="none">
            <a:spAutoFit/>
          </a:bodyPr>
          <a:lstStyle/>
          <a:p>
            <a:r>
              <a:rPr lang="lt-LT" sz="2800" b="1" dirty="0" smtClean="0"/>
              <a:t>Sofisticated </a:t>
            </a:r>
            <a:r>
              <a:rPr lang="lt-LT" sz="2800" b="1" dirty="0"/>
              <a:t>tool </a:t>
            </a:r>
          </a:p>
        </p:txBody>
      </p:sp>
      <p:sp>
        <p:nvSpPr>
          <p:cNvPr id="4" name="Rectangle 3"/>
          <p:cNvSpPr/>
          <p:nvPr/>
        </p:nvSpPr>
        <p:spPr>
          <a:xfrm>
            <a:off x="3522708" y="221157"/>
            <a:ext cx="4998420" cy="584775"/>
          </a:xfrm>
          <a:prstGeom prst="rect">
            <a:avLst/>
          </a:prstGeom>
        </p:spPr>
        <p:txBody>
          <a:bodyPr wrap="none">
            <a:spAutoFit/>
          </a:bodyPr>
          <a:lstStyle/>
          <a:p>
            <a:pPr algn="ctr"/>
            <a:r>
              <a:rPr lang="lt-LT" sz="3200" b="1" dirty="0"/>
              <a:t>FINANCIAL PRODUCTS‘ MAP</a:t>
            </a:r>
          </a:p>
        </p:txBody>
      </p:sp>
    </p:spTree>
    <p:extLst>
      <p:ext uri="{BB962C8B-B14F-4D97-AF65-F5344CB8AC3E}">
        <p14:creationId xmlns:p14="http://schemas.microsoft.com/office/powerpoint/2010/main" val="2782630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66A8DF90-B7C8-4777-A088-1CB54BB3C293}"/>
              </a:ext>
            </a:extLst>
          </p:cNvPr>
          <p:cNvSpPr>
            <a:spLocks noGrp="1"/>
          </p:cNvSpPr>
          <p:nvPr>
            <p:ph type="title"/>
          </p:nvPr>
        </p:nvSpPr>
        <p:spPr/>
        <p:txBody>
          <a:bodyPr/>
          <a:lstStyle/>
          <a:p>
            <a:pPr algn="ctr"/>
            <a:r>
              <a:rPr lang="lt-LT" b="1" dirty="0"/>
              <a:t>INTRODUCTION</a:t>
            </a:r>
            <a:endParaRPr lang="lt-LT" dirty="0"/>
          </a:p>
        </p:txBody>
      </p:sp>
      <p:sp>
        <p:nvSpPr>
          <p:cNvPr id="3" name="Turinio vietos rezervavimo ženklas 2">
            <a:extLst>
              <a:ext uri="{FF2B5EF4-FFF2-40B4-BE49-F238E27FC236}">
                <a16:creationId xmlns="" xmlns:a16="http://schemas.microsoft.com/office/drawing/2014/main" id="{52CAA77E-606B-4C91-87CB-F0861040C3A4}"/>
              </a:ext>
            </a:extLst>
          </p:cNvPr>
          <p:cNvSpPr>
            <a:spLocks noGrp="1"/>
          </p:cNvSpPr>
          <p:nvPr>
            <p:ph idx="1"/>
          </p:nvPr>
        </p:nvSpPr>
        <p:spPr>
          <a:xfrm>
            <a:off x="838200" y="1439332"/>
            <a:ext cx="10515600" cy="5266267"/>
          </a:xfrm>
        </p:spPr>
        <p:txBody>
          <a:bodyPr>
            <a:normAutofit/>
          </a:bodyPr>
          <a:lstStyle/>
          <a:p>
            <a:pPr algn="just"/>
            <a:r>
              <a:rPr lang="lt-LT" b="1" dirty="0"/>
              <a:t>The aim of the evaluation </a:t>
            </a:r>
            <a:r>
              <a:rPr lang="lt-LT" dirty="0"/>
              <a:t>is</a:t>
            </a:r>
            <a:r>
              <a:rPr lang="lt-LT" b="1" dirty="0"/>
              <a:t> </a:t>
            </a:r>
            <a:r>
              <a:rPr lang="lt-LT" dirty="0"/>
              <a:t>to assure integrity of the created/expected to be created financial instruments established by the EU structural funds with other measures active in the market, and increase their efficiency. </a:t>
            </a:r>
          </a:p>
          <a:p>
            <a:pPr algn="just"/>
            <a:r>
              <a:rPr lang="lt-LT" b="1" dirty="0" smtClean="0"/>
              <a:t>The </a:t>
            </a:r>
            <a:r>
              <a:rPr lang="lt-LT" b="1" dirty="0"/>
              <a:t>object of evaluation</a:t>
            </a:r>
            <a:r>
              <a:rPr lang="lt-LT" dirty="0"/>
              <a:t> is financial products in Lithuania. This work analyses financial products designated for expansion of business, public infrastructure and increase of energy efficiency.  </a:t>
            </a:r>
          </a:p>
          <a:p>
            <a:pPr algn="just"/>
            <a:r>
              <a:rPr lang="lt-LT" b="1" dirty="0"/>
              <a:t>The map of financial products</a:t>
            </a:r>
            <a:r>
              <a:rPr lang="lt-LT" dirty="0"/>
              <a:t> is the entirety of financial products</a:t>
            </a:r>
            <a:r>
              <a:rPr lang="lt-LT" b="1" dirty="0"/>
              <a:t> </a:t>
            </a:r>
            <a:r>
              <a:rPr lang="lt-LT" dirty="0"/>
              <a:t>which is systematised and classified according to various aspects (e.g. according to groups of financial products, suppliers, financed area or expedience, etc.)</a:t>
            </a:r>
          </a:p>
          <a:p>
            <a:pPr algn="just"/>
            <a:endParaRPr lang="lt-LT" dirty="0"/>
          </a:p>
          <a:p>
            <a:pPr marL="0" indent="0" algn="just">
              <a:buNone/>
            </a:pPr>
            <a:endParaRPr lang="lt-LT"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Tree>
    <p:extLst>
      <p:ext uri="{BB962C8B-B14F-4D97-AF65-F5344CB8AC3E}">
        <p14:creationId xmlns:p14="http://schemas.microsoft.com/office/powerpoint/2010/main" val="2015846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74735" y="4571999"/>
            <a:ext cx="3377184" cy="1645921"/>
          </a:xfrm>
          <a:noFill/>
        </p:spPr>
        <p:txBody>
          <a:bodyPr>
            <a:normAutofit/>
          </a:bodyPr>
          <a:lstStyle/>
          <a:p>
            <a:pPr algn="l"/>
            <a:r>
              <a:rPr lang="en-GB" sz="2000" i="1" dirty="0" err="1"/>
              <a:t>Ekspertai</a:t>
            </a:r>
            <a:r>
              <a:rPr lang="en-GB" sz="2000" i="1" dirty="0"/>
              <a:t>:</a:t>
            </a:r>
            <a:br>
              <a:rPr lang="en-GB" sz="2000" i="1" dirty="0"/>
            </a:br>
            <a:r>
              <a:rPr lang="en-GB" sz="2000" i="1" dirty="0" err="1"/>
              <a:t>Dr.</a:t>
            </a:r>
            <a:r>
              <a:rPr lang="en-GB" sz="2000" i="1" dirty="0"/>
              <a:t> R</a:t>
            </a:r>
            <a:r>
              <a:rPr lang="lt-LT" sz="2000" i="1" dirty="0" err="1"/>
              <a:t>ūta</a:t>
            </a:r>
            <a:r>
              <a:rPr lang="lt-LT" sz="2000" i="1" dirty="0"/>
              <a:t> Čiutienė</a:t>
            </a:r>
            <a:br>
              <a:rPr lang="lt-LT" sz="2000" i="1" dirty="0"/>
            </a:br>
            <a:r>
              <a:rPr lang="lt-LT" sz="2000" i="1" dirty="0"/>
              <a:t>Dr. Alina Stundžienė</a:t>
            </a:r>
            <a:br>
              <a:rPr lang="lt-LT" sz="2000" i="1" dirty="0"/>
            </a:br>
            <a:r>
              <a:rPr lang="lt-LT" sz="2000" i="1" dirty="0"/>
              <a:t>Dr. Vitalija Venckuvienė</a:t>
            </a:r>
            <a:endParaRPr lang="en-GB" sz="2000" i="1" dirty="0"/>
          </a:p>
          <a:p>
            <a:pPr algn="l"/>
            <a:endParaRPr lang="en-GB" sz="2000" dirty="0"/>
          </a:p>
        </p:txBody>
      </p:sp>
      <p:pic>
        <p:nvPicPr>
          <p:cNvPr id="5" name="image4.png">
            <a:extLst>
              <a:ext uri="{FF2B5EF4-FFF2-40B4-BE49-F238E27FC236}">
                <a16:creationId xmlns="" xmlns:a16="http://schemas.microsoft.com/office/drawing/2014/main" id="{17705983-1041-4735-B09F-34C3E176B9CD}"/>
              </a:ext>
            </a:extLst>
          </p:cNvPr>
          <p:cNvPicPr/>
          <p:nvPr/>
        </p:nvPicPr>
        <p:blipFill>
          <a:blip r:embed="rId3"/>
          <a:srcRect/>
          <a:stretch>
            <a:fillRect/>
          </a:stretch>
        </p:blipFill>
        <p:spPr>
          <a:xfrm>
            <a:off x="8174734" y="4431030"/>
            <a:ext cx="2615185" cy="2118360"/>
          </a:xfrm>
          <a:prstGeom prst="rect">
            <a:avLst/>
          </a:prstGeom>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500" y="-1001485"/>
            <a:ext cx="7045234" cy="9961580"/>
          </a:xfrm>
          <a:prstGeom prst="rect">
            <a:avLst/>
          </a:prstGeom>
        </p:spPr>
      </p:pic>
      <p:sp>
        <p:nvSpPr>
          <p:cNvPr id="4" name="Title 3"/>
          <p:cNvSpPr>
            <a:spLocks noGrp="1"/>
          </p:cNvSpPr>
          <p:nvPr>
            <p:ph type="ctrTitle"/>
          </p:nvPr>
        </p:nvSpPr>
        <p:spPr/>
        <p:txBody>
          <a:bodyPr/>
          <a:lstStyle/>
          <a:p>
            <a:endParaRPr lang="lt-LT"/>
          </a:p>
        </p:txBody>
      </p:sp>
    </p:spTree>
    <p:extLst>
      <p:ext uri="{BB962C8B-B14F-4D97-AF65-F5344CB8AC3E}">
        <p14:creationId xmlns:p14="http://schemas.microsoft.com/office/powerpoint/2010/main" val="2056985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
        <p:nvSpPr>
          <p:cNvPr id="2" name="Pavadinimas 1">
            <a:extLst>
              <a:ext uri="{FF2B5EF4-FFF2-40B4-BE49-F238E27FC236}">
                <a16:creationId xmlns="" xmlns:a16="http://schemas.microsoft.com/office/drawing/2014/main" id="{19E08895-BB7C-4477-8741-C21A51E5198B}"/>
              </a:ext>
            </a:extLst>
          </p:cNvPr>
          <p:cNvSpPr>
            <a:spLocks noGrp="1"/>
          </p:cNvSpPr>
          <p:nvPr>
            <p:ph type="title"/>
          </p:nvPr>
        </p:nvSpPr>
        <p:spPr>
          <a:xfrm>
            <a:off x="838200" y="365125"/>
            <a:ext cx="9121150" cy="1325563"/>
          </a:xfrm>
        </p:spPr>
        <p:txBody>
          <a:bodyPr>
            <a:normAutofit/>
          </a:bodyPr>
          <a:lstStyle/>
          <a:p>
            <a:pPr algn="ctr"/>
            <a:r>
              <a:rPr lang="lt-LT" b="1" dirty="0" smtClean="0"/>
              <a:t>Products  </a:t>
            </a:r>
            <a:r>
              <a:rPr lang="lt-LT" b="1" dirty="0"/>
              <a:t>of financial market </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80533" y="2046188"/>
            <a:ext cx="10139669" cy="439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51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19E08895-BB7C-4477-8741-C21A51E5198B}"/>
              </a:ext>
            </a:extLst>
          </p:cNvPr>
          <p:cNvSpPr>
            <a:spLocks noGrp="1"/>
          </p:cNvSpPr>
          <p:nvPr>
            <p:ph type="title"/>
          </p:nvPr>
        </p:nvSpPr>
        <p:spPr>
          <a:xfrm>
            <a:off x="838200" y="365125"/>
            <a:ext cx="9048750" cy="1325563"/>
          </a:xfrm>
        </p:spPr>
        <p:txBody>
          <a:bodyPr>
            <a:normAutofit/>
          </a:bodyPr>
          <a:lstStyle/>
          <a:p>
            <a:pPr algn="ctr"/>
            <a:r>
              <a:rPr lang="lt-LT" b="1" dirty="0"/>
              <a:t>Providers of financial products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866" y="2252134"/>
            <a:ext cx="8795873" cy="455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Tree>
    <p:extLst>
      <p:ext uri="{BB962C8B-B14F-4D97-AF65-F5344CB8AC3E}">
        <p14:creationId xmlns:p14="http://schemas.microsoft.com/office/powerpoint/2010/main" val="21440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7329" y="640080"/>
            <a:ext cx="6274590" cy="4018341"/>
          </a:xfrm>
          <a:noFill/>
        </p:spPr>
        <p:txBody>
          <a:bodyPr>
            <a:normAutofit/>
          </a:bodyPr>
          <a:lstStyle/>
          <a:p>
            <a:r>
              <a:rPr lang="en-US" sz="4400" b="1" dirty="0" smtClean="0"/>
              <a:t>METHODOLOGY </a:t>
            </a:r>
            <a:r>
              <a:rPr lang="en-US" sz="4400" b="1" dirty="0"/>
              <a:t>OF LITHUANIAN </a:t>
            </a:r>
            <a:r>
              <a:rPr lang="en-US" sz="4400" b="1" dirty="0" smtClean="0"/>
              <a:t>FINANC</a:t>
            </a:r>
            <a:r>
              <a:rPr lang="lt-LT" sz="4400" b="1" dirty="0" smtClean="0"/>
              <a:t>IAL</a:t>
            </a:r>
            <a:r>
              <a:rPr lang="en-US" sz="4400" b="1" dirty="0" smtClean="0"/>
              <a:t> PRODUCT</a:t>
            </a:r>
            <a:r>
              <a:rPr lang="lt-LT" sz="4400" b="1" dirty="0" smtClean="0"/>
              <a:t>S‘</a:t>
            </a:r>
            <a:r>
              <a:rPr lang="en-US" sz="4400" b="1" dirty="0" smtClean="0"/>
              <a:t> </a:t>
            </a:r>
            <a:r>
              <a:rPr lang="en-US" sz="4400" b="1" dirty="0"/>
              <a:t>MAP </a:t>
            </a:r>
            <a:r>
              <a:rPr lang="en-US" sz="4400" b="1" dirty="0" smtClean="0"/>
              <a:t>DEVELOPMENT </a:t>
            </a:r>
            <a:endParaRPr lang="en-GB" sz="4400" dirty="0"/>
          </a:p>
        </p:txBody>
      </p:sp>
      <p:sp>
        <p:nvSpPr>
          <p:cNvPr id="6" name="Antrinis pavadinimas 5">
            <a:extLst>
              <a:ext uri="{FF2B5EF4-FFF2-40B4-BE49-F238E27FC236}">
                <a16:creationId xmlns="" xmlns:a16="http://schemas.microsoft.com/office/drawing/2014/main" id="{DF89F13E-EC35-4F20-9250-4695021CB53D}"/>
              </a:ext>
            </a:extLst>
          </p:cNvPr>
          <p:cNvSpPr>
            <a:spLocks noGrp="1"/>
          </p:cNvSpPr>
          <p:nvPr>
            <p:ph type="subTitle" idx="1"/>
          </p:nvPr>
        </p:nvSpPr>
        <p:spPr>
          <a:xfrm>
            <a:off x="5277329" y="4803309"/>
            <a:ext cx="6609871" cy="1655762"/>
          </a:xfrm>
        </p:spPr>
        <p:txBody>
          <a:bodyPr/>
          <a:lstStyle/>
          <a:p>
            <a:pPr algn="l"/>
            <a:r>
              <a:rPr lang="lt-LT" dirty="0"/>
              <a:t>	</a:t>
            </a:r>
          </a:p>
          <a:p>
            <a:pPr algn="l"/>
            <a:endParaRPr lang="lt-LT"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0256" cy="6858000"/>
          </a:xfrm>
          <a:prstGeom prst="rect">
            <a:avLst/>
          </a:prstGeom>
        </p:spPr>
      </p:pic>
    </p:spTree>
    <p:extLst>
      <p:ext uri="{BB962C8B-B14F-4D97-AF65-F5344CB8AC3E}">
        <p14:creationId xmlns:p14="http://schemas.microsoft.com/office/powerpoint/2010/main" val="262530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
        <p:nvSpPr>
          <p:cNvPr id="2" name="Pavadinimas 1">
            <a:extLst>
              <a:ext uri="{FF2B5EF4-FFF2-40B4-BE49-F238E27FC236}">
                <a16:creationId xmlns="" xmlns:a16="http://schemas.microsoft.com/office/drawing/2014/main" id="{19E08895-BB7C-4477-8741-C21A51E5198B}"/>
              </a:ext>
            </a:extLst>
          </p:cNvPr>
          <p:cNvSpPr>
            <a:spLocks noGrp="1"/>
          </p:cNvSpPr>
          <p:nvPr>
            <p:ph type="title"/>
          </p:nvPr>
        </p:nvSpPr>
        <p:spPr>
          <a:xfrm>
            <a:off x="924560" y="365125"/>
            <a:ext cx="10429240" cy="1325563"/>
          </a:xfrm>
        </p:spPr>
        <p:txBody>
          <a:bodyPr>
            <a:normAutofit/>
          </a:bodyPr>
          <a:lstStyle/>
          <a:p>
            <a:pPr algn="ctr"/>
            <a:r>
              <a:rPr lang="en-US" sz="4000" b="1" dirty="0" smtClean="0"/>
              <a:t>METHODOLOGY </a:t>
            </a:r>
            <a:r>
              <a:rPr lang="en-US" sz="4000" b="1" dirty="0"/>
              <a:t>OF LITHUANIAN </a:t>
            </a:r>
            <a:r>
              <a:rPr lang="en-US" sz="4000" b="1" dirty="0" smtClean="0"/>
              <a:t>FINANC</a:t>
            </a:r>
            <a:r>
              <a:rPr lang="lt-LT" sz="4000" b="1" dirty="0" smtClean="0"/>
              <a:t>IAL </a:t>
            </a:r>
            <a:r>
              <a:rPr lang="en-US" sz="4000" b="1" dirty="0" smtClean="0"/>
              <a:t> PRODUCT</a:t>
            </a:r>
            <a:r>
              <a:rPr lang="lt-LT" sz="4000" b="1" dirty="0" smtClean="0"/>
              <a:t>S‘</a:t>
            </a:r>
            <a:r>
              <a:rPr lang="en-US" sz="4000" b="1" dirty="0" smtClean="0"/>
              <a:t> </a:t>
            </a:r>
            <a:r>
              <a:rPr lang="en-US" sz="4000" b="1" dirty="0"/>
              <a:t>MAP </a:t>
            </a:r>
            <a:r>
              <a:rPr lang="lt-LT" sz="4000" b="1" dirty="0" smtClean="0"/>
              <a:t>DEVELOPMET</a:t>
            </a:r>
            <a:r>
              <a:rPr lang="en-US" sz="4000" b="1" dirty="0" smtClean="0"/>
              <a:t> </a:t>
            </a:r>
            <a:endParaRPr lang="lt-LT" sz="4000" dirty="0"/>
          </a:p>
        </p:txBody>
      </p:sp>
      <p:sp>
        <p:nvSpPr>
          <p:cNvPr id="3" name="Turinio vietos rezervavimo ženklas 2">
            <a:extLst>
              <a:ext uri="{FF2B5EF4-FFF2-40B4-BE49-F238E27FC236}">
                <a16:creationId xmlns="" xmlns:a16="http://schemas.microsoft.com/office/drawing/2014/main" id="{F80375F7-3122-43D6-89EA-E40B38BB1746}"/>
              </a:ext>
            </a:extLst>
          </p:cNvPr>
          <p:cNvSpPr>
            <a:spLocks noGrp="1"/>
          </p:cNvSpPr>
          <p:nvPr>
            <p:ph idx="1"/>
          </p:nvPr>
        </p:nvSpPr>
        <p:spPr>
          <a:xfrm>
            <a:off x="838200" y="1825625"/>
            <a:ext cx="4475672" cy="4351338"/>
          </a:xfrm>
        </p:spPr>
        <p:txBody>
          <a:bodyPr>
            <a:noAutofit/>
          </a:bodyPr>
          <a:lstStyle/>
          <a:p>
            <a:pPr marL="0" indent="0">
              <a:buNone/>
            </a:pPr>
            <a:r>
              <a:rPr lang="en-US" sz="2400" b="1" dirty="0"/>
              <a:t>Financial product market research analysis methodology</a:t>
            </a:r>
          </a:p>
          <a:p>
            <a:pPr marL="0" indent="0">
              <a:buNone/>
            </a:pPr>
            <a:r>
              <a:rPr lang="en-US" sz="2400" dirty="0"/>
              <a:t>The aim is to analyze the financial products market in Lithuania.</a:t>
            </a:r>
          </a:p>
          <a:p>
            <a:pPr marL="0" indent="0">
              <a:buNone/>
            </a:pPr>
            <a:r>
              <a:rPr lang="en-US" sz="2400" dirty="0"/>
              <a:t>Respondents are companies that have taken advantage of financial products.</a:t>
            </a:r>
          </a:p>
          <a:p>
            <a:pPr marL="0" indent="0">
              <a:buNone/>
            </a:pPr>
            <a:r>
              <a:rPr lang="en-US" sz="2400" dirty="0"/>
              <a:t>Quantitative research methods.</a:t>
            </a:r>
          </a:p>
          <a:p>
            <a:pPr marL="0" indent="0">
              <a:buNone/>
            </a:pPr>
            <a:r>
              <a:rPr lang="en-US" sz="2400" dirty="0"/>
              <a:t>310 questionnaires received.</a:t>
            </a:r>
            <a:endParaRPr lang="lt-LT" sz="2400" dirty="0"/>
          </a:p>
          <a:p>
            <a:endParaRPr lang="lt-LT" sz="2400" dirty="0"/>
          </a:p>
          <a:p>
            <a:endParaRPr lang="lt-LT" sz="2400" dirty="0"/>
          </a:p>
        </p:txBody>
      </p:sp>
      <p:sp>
        <p:nvSpPr>
          <p:cNvPr id="5" name="Turinio vietos rezervavimo ženklas 2">
            <a:extLst>
              <a:ext uri="{FF2B5EF4-FFF2-40B4-BE49-F238E27FC236}">
                <a16:creationId xmlns="" xmlns:a16="http://schemas.microsoft.com/office/drawing/2014/main" id="{CC8E211E-D21C-4683-9AE8-4D3B09E94BB4}"/>
              </a:ext>
            </a:extLst>
          </p:cNvPr>
          <p:cNvSpPr txBox="1">
            <a:spLocks/>
          </p:cNvSpPr>
          <p:nvPr/>
        </p:nvSpPr>
        <p:spPr>
          <a:xfrm>
            <a:off x="5893279" y="1885498"/>
            <a:ext cx="44756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t-LT"/>
          </a:p>
        </p:txBody>
      </p:sp>
      <p:sp>
        <p:nvSpPr>
          <p:cNvPr id="6" name="Turinio vietos rezervavimo ženklas 2">
            <a:extLst>
              <a:ext uri="{FF2B5EF4-FFF2-40B4-BE49-F238E27FC236}">
                <a16:creationId xmlns="" xmlns:a16="http://schemas.microsoft.com/office/drawing/2014/main" id="{1BA91E31-F4C5-4637-BC5A-2C5E759F39C4}"/>
              </a:ext>
            </a:extLst>
          </p:cNvPr>
          <p:cNvSpPr txBox="1">
            <a:spLocks/>
          </p:cNvSpPr>
          <p:nvPr/>
        </p:nvSpPr>
        <p:spPr>
          <a:xfrm>
            <a:off x="5893279" y="1825625"/>
            <a:ext cx="5055079" cy="4770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Methodology for evaluating the concept of financial product map</a:t>
            </a:r>
          </a:p>
          <a:p>
            <a:pPr marL="0" indent="0">
              <a:buNone/>
            </a:pPr>
            <a:r>
              <a:rPr lang="en-US" sz="2400" dirty="0"/>
              <a:t>The aim is to deepen knowledge about the expectations of financial market participants regarding the map of financial products.</a:t>
            </a:r>
          </a:p>
          <a:p>
            <a:pPr marL="0" indent="0">
              <a:buNone/>
            </a:pPr>
            <a:r>
              <a:rPr lang="en-US" sz="2400" dirty="0"/>
              <a:t>Qualitative research methodology – </a:t>
            </a:r>
            <a:r>
              <a:rPr lang="lt-LT" sz="2400" dirty="0" err="1"/>
              <a:t>two</a:t>
            </a:r>
            <a:r>
              <a:rPr lang="lt-LT" sz="2400" dirty="0"/>
              <a:t> </a:t>
            </a:r>
            <a:r>
              <a:rPr lang="lt-LT" sz="2400" dirty="0" err="1"/>
              <a:t>focus</a:t>
            </a:r>
            <a:r>
              <a:rPr lang="lt-LT" sz="2400" dirty="0"/>
              <a:t> </a:t>
            </a:r>
            <a:r>
              <a:rPr lang="en-US" sz="2400" dirty="0"/>
              <a:t>group discussion</a:t>
            </a:r>
            <a:r>
              <a:rPr lang="lt-LT" sz="2400" dirty="0"/>
              <a:t>s </a:t>
            </a:r>
            <a:r>
              <a:rPr lang="lt-LT" sz="2400" dirty="0" err="1"/>
              <a:t>organised</a:t>
            </a:r>
            <a:r>
              <a:rPr lang="en-US" sz="2400" dirty="0"/>
              <a:t>.</a:t>
            </a:r>
          </a:p>
          <a:p>
            <a:pPr marL="0" indent="0">
              <a:buNone/>
            </a:pPr>
            <a:r>
              <a:rPr lang="en-US" sz="2400" dirty="0"/>
              <a:t>Selection of participants - target</a:t>
            </a:r>
            <a:r>
              <a:rPr lang="lt-LT" sz="2400" dirty="0" err="1"/>
              <a:t>ed</a:t>
            </a:r>
            <a:r>
              <a:rPr lang="en-US" sz="2400" dirty="0"/>
              <a:t>.</a:t>
            </a:r>
            <a:endParaRPr lang="lt-LT" sz="2400" dirty="0"/>
          </a:p>
        </p:txBody>
      </p:sp>
    </p:spTree>
    <p:extLst>
      <p:ext uri="{BB962C8B-B14F-4D97-AF65-F5344CB8AC3E}">
        <p14:creationId xmlns:p14="http://schemas.microsoft.com/office/powerpoint/2010/main" val="338654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3217" y="640080"/>
            <a:ext cx="7178702" cy="4018341"/>
          </a:xfrm>
          <a:noFill/>
        </p:spPr>
        <p:txBody>
          <a:bodyPr>
            <a:normAutofit/>
          </a:bodyPr>
          <a:lstStyle/>
          <a:p>
            <a:r>
              <a:rPr lang="en-US" sz="4400" b="1" dirty="0" smtClean="0"/>
              <a:t>ANALYSIS </a:t>
            </a:r>
            <a:r>
              <a:rPr lang="en-US" sz="4400" b="1" dirty="0"/>
              <a:t>OF FINANCIAL </a:t>
            </a:r>
            <a:r>
              <a:rPr lang="en-US" sz="4400" b="1" dirty="0" smtClean="0"/>
              <a:t>PRODUCT</a:t>
            </a:r>
            <a:r>
              <a:rPr lang="lt-LT" sz="4400" b="1" dirty="0" smtClean="0"/>
              <a:t>S‘</a:t>
            </a:r>
            <a:r>
              <a:rPr lang="en-US" sz="4400" b="1" dirty="0" smtClean="0"/>
              <a:t> </a:t>
            </a:r>
            <a:r>
              <a:rPr lang="en-US" sz="4400" b="1" dirty="0"/>
              <a:t>MARKET AND EVALUATION OF FINANCIAL PRODUCT </a:t>
            </a:r>
            <a:r>
              <a:rPr lang="lt-LT" sz="4400" b="1" dirty="0" smtClean="0"/>
              <a:t>S‘ </a:t>
            </a:r>
            <a:r>
              <a:rPr lang="en-US" sz="4400" b="1" dirty="0" smtClean="0"/>
              <a:t>MAP </a:t>
            </a:r>
            <a:r>
              <a:rPr lang="en-US" sz="4400" b="1" dirty="0"/>
              <a:t>CONCEPTION</a:t>
            </a:r>
            <a:endParaRPr lang="en-GB"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0256" cy="6858000"/>
          </a:xfrm>
          <a:prstGeom prst="rect">
            <a:avLst/>
          </a:prstGeom>
        </p:spPr>
      </p:pic>
    </p:spTree>
    <p:extLst>
      <p:ext uri="{BB962C8B-B14F-4D97-AF65-F5344CB8AC3E}">
        <p14:creationId xmlns:p14="http://schemas.microsoft.com/office/powerpoint/2010/main" val="3747197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892" y="-185369"/>
            <a:ext cx="2298108" cy="3249401"/>
          </a:xfrm>
          <a:prstGeom prst="rect">
            <a:avLst/>
          </a:prstGeom>
        </p:spPr>
      </p:pic>
      <p:sp>
        <p:nvSpPr>
          <p:cNvPr id="28" name="Rectangle 30">
            <a:extLst>
              <a:ext uri="{FF2B5EF4-FFF2-40B4-BE49-F238E27FC236}">
                <a16:creationId xmlns="" xmlns:a16="http://schemas.microsoft.com/office/drawing/2014/main" id="{A98BC887-4916-4227-9F48-3B078D238FA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 xmlns:a16="http://schemas.microsoft.com/office/drawing/2014/main" id="{1AD6DCFA-0E71-4650-A5E4-3C20E73EB6C9}"/>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 xmlns:a16="http://schemas.microsoft.com/office/drawing/2014/main" id="{19E08895-BB7C-4477-8741-C21A51E5198B}"/>
              </a:ext>
            </a:extLst>
          </p:cNvPr>
          <p:cNvSpPr>
            <a:spLocks noGrp="1"/>
          </p:cNvSpPr>
          <p:nvPr>
            <p:ph type="title"/>
          </p:nvPr>
        </p:nvSpPr>
        <p:spPr>
          <a:xfrm>
            <a:off x="5098590" y="342902"/>
            <a:ext cx="5750386" cy="1676603"/>
          </a:xfrm>
        </p:spPr>
        <p:txBody>
          <a:bodyPr>
            <a:normAutofit/>
          </a:bodyPr>
          <a:lstStyle/>
          <a:p>
            <a:pPr algn="ctr"/>
            <a:r>
              <a:rPr lang="en-US" sz="2800" b="1" dirty="0" smtClean="0"/>
              <a:t>Results </a:t>
            </a:r>
            <a:r>
              <a:rPr lang="en-US" sz="2800" b="1" dirty="0"/>
              <a:t>of </a:t>
            </a:r>
            <a:r>
              <a:rPr lang="en-US" sz="2800" b="1" dirty="0" smtClean="0"/>
              <a:t>financial </a:t>
            </a:r>
            <a:r>
              <a:rPr lang="en-US" sz="2800" b="1" dirty="0"/>
              <a:t>product market </a:t>
            </a:r>
            <a:r>
              <a:rPr lang="en-US" sz="2800" b="1" dirty="0" smtClean="0"/>
              <a:t>survey and </a:t>
            </a:r>
            <a:r>
              <a:rPr lang="en-US" sz="2800" b="1" dirty="0"/>
              <a:t>their analysis</a:t>
            </a:r>
            <a:endParaRPr lang="lt-LT" sz="2800" b="1" dirty="0"/>
          </a:p>
        </p:txBody>
      </p:sp>
      <p:sp>
        <p:nvSpPr>
          <p:cNvPr id="16" name="Turinio vietos rezervavimo ženklas 15">
            <a:extLst>
              <a:ext uri="{FF2B5EF4-FFF2-40B4-BE49-F238E27FC236}">
                <a16:creationId xmlns="" xmlns:a16="http://schemas.microsoft.com/office/drawing/2014/main" id="{C8808554-BCF7-486B-8667-2C46BF9E0B9D}"/>
              </a:ext>
            </a:extLst>
          </p:cNvPr>
          <p:cNvSpPr>
            <a:spLocks noGrp="1"/>
          </p:cNvSpPr>
          <p:nvPr>
            <p:ph idx="1"/>
          </p:nvPr>
        </p:nvSpPr>
        <p:spPr>
          <a:xfrm>
            <a:off x="5116880" y="1863090"/>
            <a:ext cx="6422848" cy="4360729"/>
          </a:xfrm>
        </p:spPr>
        <p:txBody>
          <a:bodyPr>
            <a:noAutofit/>
          </a:bodyPr>
          <a:lstStyle/>
          <a:p>
            <a:r>
              <a:rPr lang="lt-LT" sz="1800" dirty="0" smtClean="0"/>
              <a:t>Most companies that work for 5 years or more </a:t>
            </a:r>
            <a:r>
              <a:rPr lang="en-US" sz="1800" dirty="0"/>
              <a:t>indicated </a:t>
            </a:r>
            <a:r>
              <a:rPr lang="lt-LT" sz="1800" dirty="0" smtClean="0"/>
              <a:t>that they are</a:t>
            </a:r>
            <a:r>
              <a:rPr lang="en-US" sz="1800" dirty="0" smtClean="0"/>
              <a:t> </a:t>
            </a:r>
            <a:r>
              <a:rPr lang="en-US" sz="1800" dirty="0"/>
              <a:t>mature or growing companies and only one company operating from 5 to 10 years </a:t>
            </a:r>
            <a:r>
              <a:rPr lang="lt-LT" sz="1800" dirty="0" smtClean="0"/>
              <a:t>belonged to</a:t>
            </a:r>
            <a:r>
              <a:rPr lang="en-US" sz="1800" dirty="0" smtClean="0"/>
              <a:t> </a:t>
            </a:r>
            <a:r>
              <a:rPr lang="en-US" sz="1800" dirty="0"/>
              <a:t>the development and start-up phase</a:t>
            </a:r>
            <a:r>
              <a:rPr lang="en-US" sz="1800" dirty="0" smtClean="0"/>
              <a:t>.</a:t>
            </a:r>
            <a:endParaRPr lang="lt-LT" sz="1800" dirty="0" smtClean="0"/>
          </a:p>
          <a:p>
            <a:r>
              <a:rPr lang="en-US" sz="1800" dirty="0"/>
              <a:t>Most of the young companies </a:t>
            </a:r>
            <a:r>
              <a:rPr lang="lt-LT" sz="1800" dirty="0" smtClean="0"/>
              <a:t>(</a:t>
            </a:r>
            <a:r>
              <a:rPr lang="en-US" sz="1800" dirty="0" smtClean="0"/>
              <a:t>up </a:t>
            </a:r>
            <a:r>
              <a:rPr lang="en-US" sz="1800" dirty="0"/>
              <a:t>to 5 years of </a:t>
            </a:r>
            <a:r>
              <a:rPr lang="en-US" sz="1800" dirty="0" smtClean="0"/>
              <a:t>age</a:t>
            </a:r>
            <a:r>
              <a:rPr lang="lt-LT" sz="1800" dirty="0" smtClean="0"/>
              <a:t>)</a:t>
            </a:r>
            <a:r>
              <a:rPr lang="en-US" sz="1800" dirty="0" smtClean="0"/>
              <a:t> </a:t>
            </a:r>
            <a:r>
              <a:rPr lang="en-US" sz="1800" dirty="0"/>
              <a:t>were also </a:t>
            </a:r>
            <a:r>
              <a:rPr lang="en-US" sz="1800" dirty="0" smtClean="0"/>
              <a:t>in</a:t>
            </a:r>
            <a:r>
              <a:rPr lang="lt-LT" sz="1800" dirty="0" smtClean="0"/>
              <a:t> the </a:t>
            </a:r>
            <a:r>
              <a:rPr lang="en-US" sz="1800" dirty="0" smtClean="0"/>
              <a:t>growth </a:t>
            </a:r>
            <a:r>
              <a:rPr lang="en-US" sz="1800" dirty="0"/>
              <a:t>stage (63 out of 98), almost every fifth company (20 out of 98</a:t>
            </a:r>
            <a:r>
              <a:rPr lang="en-US" sz="1800" dirty="0" smtClean="0"/>
              <a:t>)</a:t>
            </a:r>
            <a:r>
              <a:rPr lang="lt-LT" sz="1800" dirty="0" smtClean="0"/>
              <a:t> was</a:t>
            </a:r>
            <a:r>
              <a:rPr lang="en-US" sz="1800" dirty="0" smtClean="0"/>
              <a:t> </a:t>
            </a:r>
            <a:r>
              <a:rPr lang="en-US" sz="1800" dirty="0"/>
              <a:t>at the start-up stage, 12 </a:t>
            </a:r>
            <a:r>
              <a:rPr lang="lt-LT" sz="1800" dirty="0" smtClean="0"/>
              <a:t>companies were </a:t>
            </a:r>
            <a:r>
              <a:rPr lang="en-US" sz="1800" dirty="0" smtClean="0"/>
              <a:t>at </a:t>
            </a:r>
            <a:r>
              <a:rPr lang="en-US" sz="1800" dirty="0"/>
              <a:t>the </a:t>
            </a:r>
            <a:r>
              <a:rPr lang="en-US" sz="1800" dirty="0" smtClean="0"/>
              <a:t>seed stage  </a:t>
            </a:r>
            <a:r>
              <a:rPr lang="en-US" sz="1800" dirty="0"/>
              <a:t>and only two </a:t>
            </a:r>
            <a:r>
              <a:rPr lang="lt-LT" sz="1800" dirty="0" smtClean="0"/>
              <a:t>companies belonged to </a:t>
            </a:r>
            <a:r>
              <a:rPr lang="en-US" sz="1800" dirty="0" smtClean="0"/>
              <a:t>mature </a:t>
            </a:r>
            <a:r>
              <a:rPr lang="en-US" sz="1800" dirty="0"/>
              <a:t>businesses</a:t>
            </a:r>
            <a:r>
              <a:rPr lang="en-US" sz="1800" dirty="0" smtClean="0"/>
              <a:t>.</a:t>
            </a:r>
            <a:endParaRPr lang="lt-LT" sz="1800" dirty="0" smtClean="0"/>
          </a:p>
          <a:p>
            <a:r>
              <a:rPr lang="en-US" sz="1800" dirty="0"/>
              <a:t>86.7% of the surveyed companies belong to mature or growth </a:t>
            </a:r>
            <a:r>
              <a:rPr lang="en-US" sz="1800" dirty="0" smtClean="0"/>
              <a:t>stages</a:t>
            </a:r>
            <a:r>
              <a:rPr lang="lt-LT" sz="1800" dirty="0" smtClean="0"/>
              <a:t> and</a:t>
            </a:r>
            <a:r>
              <a:rPr lang="en-US" sz="1800" dirty="0" smtClean="0"/>
              <a:t> </a:t>
            </a:r>
            <a:r>
              <a:rPr lang="en-US" sz="1800" dirty="0"/>
              <a:t>11.6% of respondents own the stage of development or </a:t>
            </a:r>
            <a:r>
              <a:rPr lang="en-US" sz="1800" dirty="0" smtClean="0"/>
              <a:t>start-ups</a:t>
            </a:r>
            <a:r>
              <a:rPr lang="lt-LT" sz="1800" dirty="0" smtClean="0"/>
              <a:t>.</a:t>
            </a:r>
          </a:p>
          <a:p>
            <a:r>
              <a:rPr lang="en-US" sz="1800" dirty="0" smtClean="0"/>
              <a:t>Most </a:t>
            </a:r>
            <a:r>
              <a:rPr lang="en-US" sz="1800" dirty="0"/>
              <a:t>of respondents </a:t>
            </a:r>
            <a:r>
              <a:rPr lang="lt-LT" sz="1800" dirty="0" smtClean="0"/>
              <a:t>operated in the market for </a:t>
            </a:r>
            <a:r>
              <a:rPr lang="en-US" sz="1800" dirty="0" smtClean="0"/>
              <a:t>more </a:t>
            </a:r>
            <a:r>
              <a:rPr lang="en-US" sz="1800" dirty="0"/>
              <a:t>than 10 years (42.2%), almost a quarter </a:t>
            </a:r>
            <a:r>
              <a:rPr lang="lt-LT" sz="1800" dirty="0" smtClean="0"/>
              <a:t>of respondents were the</a:t>
            </a:r>
            <a:r>
              <a:rPr lang="en-US" sz="1800" dirty="0" smtClean="0"/>
              <a:t> </a:t>
            </a:r>
            <a:r>
              <a:rPr lang="en-US" sz="1800" dirty="0"/>
              <a:t>companies operating from 5 to 10 </a:t>
            </a:r>
            <a:r>
              <a:rPr lang="en-US" sz="1800" dirty="0" smtClean="0"/>
              <a:t>years, </a:t>
            </a:r>
            <a:r>
              <a:rPr lang="en-US" sz="1800" dirty="0"/>
              <a:t>and one third of respondents </a:t>
            </a:r>
            <a:r>
              <a:rPr lang="lt-LT" sz="1800" dirty="0" smtClean="0"/>
              <a:t>were the</a:t>
            </a:r>
            <a:r>
              <a:rPr lang="en-US" sz="1800" dirty="0" smtClean="0"/>
              <a:t> </a:t>
            </a:r>
            <a:r>
              <a:rPr lang="en-US" sz="1800" dirty="0"/>
              <a:t>companies operating for less than 5 years</a:t>
            </a:r>
            <a:r>
              <a:rPr lang="en-US" sz="1800" dirty="0" smtClean="0"/>
              <a:t>.</a:t>
            </a:r>
            <a:endParaRPr lang="lt-LT" sz="1800" dirty="0" smtClean="0"/>
          </a:p>
        </p:txBody>
      </p:sp>
      <p:sp>
        <p:nvSpPr>
          <p:cNvPr id="18" name="Stačiakampis 17">
            <a:extLst>
              <a:ext uri="{FF2B5EF4-FFF2-40B4-BE49-F238E27FC236}">
                <a16:creationId xmlns="" xmlns:a16="http://schemas.microsoft.com/office/drawing/2014/main" id="{08C0D9E0-ADCE-44A0-8739-9F292412212F}"/>
              </a:ext>
            </a:extLst>
          </p:cNvPr>
          <p:cNvSpPr/>
          <p:nvPr/>
        </p:nvSpPr>
        <p:spPr>
          <a:xfrm>
            <a:off x="623084" y="5877153"/>
            <a:ext cx="3300487" cy="369332"/>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Companies by </a:t>
            </a:r>
            <a:r>
              <a:rPr lang="lt-LT" b="1" dirty="0" smtClean="0">
                <a:latin typeface="Times New Roman" panose="02020603050405020304" pitchFamily="18" charset="0"/>
                <a:ea typeface="Times New Roman" panose="02020603050405020304" pitchFamily="18" charset="0"/>
              </a:rPr>
              <a:t>stage</a:t>
            </a:r>
            <a:r>
              <a:rPr lang="en-US" b="1"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 activity</a:t>
            </a:r>
            <a:endParaRPr lang="lt-LT" dirty="0"/>
          </a:p>
        </p:txBody>
      </p:sp>
      <p:sp>
        <p:nvSpPr>
          <p:cNvPr id="20" name="Stačiakampis 19">
            <a:extLst>
              <a:ext uri="{FF2B5EF4-FFF2-40B4-BE49-F238E27FC236}">
                <a16:creationId xmlns="" xmlns:a16="http://schemas.microsoft.com/office/drawing/2014/main" id="{781994A9-CED3-4689-AD1D-67C0ED18D820}"/>
              </a:ext>
            </a:extLst>
          </p:cNvPr>
          <p:cNvSpPr/>
          <p:nvPr/>
        </p:nvSpPr>
        <p:spPr>
          <a:xfrm>
            <a:off x="712436" y="576686"/>
            <a:ext cx="3211135"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Companies by years of activity</a:t>
            </a:r>
            <a:endParaRPr lang="lt-LT" dirty="0"/>
          </a:p>
        </p:txBody>
      </p:sp>
      <p:graphicFrame>
        <p:nvGraphicFramePr>
          <p:cNvPr id="15" name="Chart 14"/>
          <p:cNvGraphicFramePr/>
          <p:nvPr>
            <p:extLst>
              <p:ext uri="{D42A27DB-BD31-4B8C-83A1-F6EECF244321}">
                <p14:modId xmlns:p14="http://schemas.microsoft.com/office/powerpoint/2010/main" val="1104993010"/>
              </p:ext>
            </p:extLst>
          </p:nvPr>
        </p:nvGraphicFramePr>
        <p:xfrm>
          <a:off x="484632" y="946018"/>
          <a:ext cx="3661845" cy="2363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516274189"/>
              </p:ext>
            </p:extLst>
          </p:nvPr>
        </p:nvGraphicFramePr>
        <p:xfrm>
          <a:off x="489531" y="3179608"/>
          <a:ext cx="3661845" cy="27425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8348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4217C3061C64B8DBC3659A53DCDFD" ma:contentTypeVersion="1" ma:contentTypeDescription="Create a new document." ma:contentTypeScope="" ma:versionID="f41e8da4e0a52852076a156174107cb7">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64C3BEE-A485-4116-89B5-7C37A8458F3A}"/>
</file>

<file path=customXml/itemProps2.xml><?xml version="1.0" encoding="utf-8"?>
<ds:datastoreItem xmlns:ds="http://schemas.openxmlformats.org/officeDocument/2006/customXml" ds:itemID="{BED9CCA4-2483-4DF9-9CFB-2E3933036EB0}"/>
</file>

<file path=customXml/itemProps3.xml><?xml version="1.0" encoding="utf-8"?>
<ds:datastoreItem xmlns:ds="http://schemas.openxmlformats.org/officeDocument/2006/customXml" ds:itemID="{13A205B6-15A5-43D3-9C19-A1AB47F857FE}"/>
</file>

<file path=docProps/app.xml><?xml version="1.0" encoding="utf-8"?>
<Properties xmlns="http://schemas.openxmlformats.org/officeDocument/2006/extended-properties" xmlns:vt="http://schemas.openxmlformats.org/officeDocument/2006/docPropsVTypes">
  <Template/>
  <TotalTime>2392</TotalTime>
  <Words>1288</Words>
  <Application>Microsoft Office PowerPoint</Application>
  <PresentationFormat>Custom</PresentationFormat>
  <Paragraphs>131</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MAP OF FINANCIAL PRODUCT‘S </vt:lpstr>
      <vt:lpstr>CONTENT</vt:lpstr>
      <vt:lpstr>INTRODUCTION</vt:lpstr>
      <vt:lpstr>Products  of financial market </vt:lpstr>
      <vt:lpstr>Providers of financial products</vt:lpstr>
      <vt:lpstr>METHODOLOGY OF LITHUANIAN FINANCIAL PRODUCTS‘ MAP DEVELOPMENT </vt:lpstr>
      <vt:lpstr>METHODOLOGY OF LITHUANIAN FINANCIAL  PRODUCTS‘ MAP DEVELOPMET </vt:lpstr>
      <vt:lpstr>ANALYSIS OF FINANCIAL PRODUCTS‘ MARKET AND EVALUATION OF FINANCIAL PRODUCT S‘ MAP CONCEPTION</vt:lpstr>
      <vt:lpstr>Results of financial product market survey and their analysis</vt:lpstr>
      <vt:lpstr>   Respondents by area of activity </vt:lpstr>
      <vt:lpstr>PowerPoint Presentation</vt:lpstr>
      <vt:lpstr>  </vt:lpstr>
      <vt:lpstr>PowerPoint Presentation</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MICHAL TOMASZ SZWED</cp:lastModifiedBy>
  <cp:revision>140</cp:revision>
  <cp:lastPrinted>2017-11-27T05:25:33Z</cp:lastPrinted>
  <dcterms:created xsi:type="dcterms:W3CDTF">2017-11-25T13:48:59Z</dcterms:created>
  <dcterms:modified xsi:type="dcterms:W3CDTF">2018-01-25T15:10:39Z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0x0101003DE4217C3061C64B8DBC3659A53DCDFD</vt:lpwstr>
  </property>
</Properties>
</file>